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84" r:id="rId5"/>
    <p:sldId id="285" r:id="rId6"/>
    <p:sldId id="286" r:id="rId7"/>
    <p:sldId id="267" r:id="rId8"/>
    <p:sldId id="271" r:id="rId9"/>
    <p:sldId id="274" r:id="rId10"/>
    <p:sldId id="270" r:id="rId11"/>
    <p:sldId id="282" r:id="rId12"/>
    <p:sldId id="272" r:id="rId13"/>
    <p:sldId id="275" r:id="rId14"/>
    <p:sldId id="283" r:id="rId15"/>
    <p:sldId id="277"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26975-3291-4F15-91BE-8BDD4775BDC3}" type="doc">
      <dgm:prSet loTypeId="urn:microsoft.com/office/officeart/2005/8/layout/pList2" loCatId="list" qsTypeId="urn:microsoft.com/office/officeart/2005/8/quickstyle/simple1" qsCatId="simple" csTypeId="urn:microsoft.com/office/officeart/2005/8/colors/accent1_2" csCatId="accent1" phldr="1"/>
      <dgm:spPr/>
    </dgm:pt>
    <dgm:pt modelId="{0B8E4D0B-1938-449F-AB28-8F2554B29D75}">
      <dgm:prSet phldrT="[Text]"/>
      <dgm:spPr/>
      <dgm:t>
        <a:bodyPr/>
        <a:lstStyle/>
        <a:p>
          <a:r>
            <a:rPr lang="en-GB" dirty="0"/>
            <a:t>Have a daily hot meal, drink at least 6/8 cups of fluid a day</a:t>
          </a:r>
        </a:p>
      </dgm:t>
    </dgm:pt>
    <dgm:pt modelId="{61AE3C0C-7C6C-4C3A-BE3E-EF2E0A26019B}" type="parTrans" cxnId="{9C90963F-7BE2-423D-8D0B-08B4CD31CAD2}">
      <dgm:prSet/>
      <dgm:spPr/>
      <dgm:t>
        <a:bodyPr/>
        <a:lstStyle/>
        <a:p>
          <a:endParaRPr lang="en-GB"/>
        </a:p>
      </dgm:t>
    </dgm:pt>
    <dgm:pt modelId="{5CCB8894-3BC1-47B9-BD67-FA7B548F0B79}" type="sibTrans" cxnId="{9C90963F-7BE2-423D-8D0B-08B4CD31CAD2}">
      <dgm:prSet/>
      <dgm:spPr/>
      <dgm:t>
        <a:bodyPr/>
        <a:lstStyle/>
        <a:p>
          <a:endParaRPr lang="en-GB"/>
        </a:p>
      </dgm:t>
    </dgm:pt>
    <dgm:pt modelId="{4D1BA2B3-A672-4FFA-AF74-EBCE5D0339BB}">
      <dgm:prSet/>
      <dgm:spPr/>
      <dgm:t>
        <a:bodyPr/>
        <a:lstStyle/>
        <a:p>
          <a:r>
            <a:rPr lang="en-GB" dirty="0"/>
            <a:t>Know what you are entitled to, be careful of fire risks, layer up your clothing</a:t>
          </a:r>
        </a:p>
      </dgm:t>
    </dgm:pt>
    <dgm:pt modelId="{50C93CAF-8376-4247-AA2D-E5A68C2A4C1A}" type="parTrans" cxnId="{ADC18DFC-AC4C-45F7-BF2B-59B9ED6FC3EF}">
      <dgm:prSet/>
      <dgm:spPr/>
      <dgm:t>
        <a:bodyPr/>
        <a:lstStyle/>
        <a:p>
          <a:endParaRPr lang="en-GB"/>
        </a:p>
      </dgm:t>
    </dgm:pt>
    <dgm:pt modelId="{5F60373B-9A81-4FBB-980E-8CB65EA01DC8}" type="sibTrans" cxnId="{ADC18DFC-AC4C-45F7-BF2B-59B9ED6FC3EF}">
      <dgm:prSet/>
      <dgm:spPr/>
      <dgm:t>
        <a:bodyPr/>
        <a:lstStyle/>
        <a:p>
          <a:endParaRPr lang="en-GB"/>
        </a:p>
      </dgm:t>
    </dgm:pt>
    <dgm:pt modelId="{8E7F9FAF-6524-4325-9FA7-EE04CB41B1DA}">
      <dgm:prSet/>
      <dgm:spPr/>
      <dgm:t>
        <a:bodyPr/>
        <a:lstStyle/>
        <a:p>
          <a:r>
            <a:rPr lang="en-GB" dirty="0"/>
            <a:t>Where to get help. Vaccinate. What is happening in the community. Keep talking and moving</a:t>
          </a:r>
        </a:p>
      </dgm:t>
    </dgm:pt>
    <dgm:pt modelId="{61BBB32D-9EAB-40D4-9F59-83C15933DE67}" type="parTrans" cxnId="{EE3FDFBE-E99B-4478-A112-CBAA84034DB4}">
      <dgm:prSet/>
      <dgm:spPr/>
      <dgm:t>
        <a:bodyPr/>
        <a:lstStyle/>
        <a:p>
          <a:endParaRPr lang="en-GB"/>
        </a:p>
      </dgm:t>
    </dgm:pt>
    <dgm:pt modelId="{0EE541CC-F3D9-420C-B3B5-4FF4E04D3C4F}" type="sibTrans" cxnId="{EE3FDFBE-E99B-4478-A112-CBAA84034DB4}">
      <dgm:prSet/>
      <dgm:spPr/>
      <dgm:t>
        <a:bodyPr/>
        <a:lstStyle/>
        <a:p>
          <a:endParaRPr lang="en-GB"/>
        </a:p>
      </dgm:t>
    </dgm:pt>
    <dgm:pt modelId="{A89F5C42-7018-44B5-BFA1-55874F956312}" type="pres">
      <dgm:prSet presAssocID="{C0C26975-3291-4F15-91BE-8BDD4775BDC3}" presName="Name0" presStyleCnt="0">
        <dgm:presLayoutVars>
          <dgm:dir/>
          <dgm:resizeHandles val="exact"/>
        </dgm:presLayoutVars>
      </dgm:prSet>
      <dgm:spPr/>
    </dgm:pt>
    <dgm:pt modelId="{A4C1FB59-16E1-47F8-A9F3-DDA5F48606EA}" type="pres">
      <dgm:prSet presAssocID="{C0C26975-3291-4F15-91BE-8BDD4775BDC3}" presName="bkgdShp" presStyleLbl="alignAccFollowNode1" presStyleIdx="0" presStyleCnt="1" custScaleX="73641" custScaleY="38658" custLinFactNeighborX="-879" custLinFactNeighborY="-13742"/>
      <dgm:spPr>
        <a:solidFill>
          <a:schemeClr val="bg1">
            <a:alpha val="90000"/>
          </a:schemeClr>
        </a:solidFill>
        <a:ln>
          <a:noFill/>
        </a:ln>
      </dgm:spPr>
    </dgm:pt>
    <dgm:pt modelId="{56EDCEDD-23EC-47E1-8712-B59B915F29C5}" type="pres">
      <dgm:prSet presAssocID="{C0C26975-3291-4F15-91BE-8BDD4775BDC3}" presName="linComp" presStyleCnt="0"/>
      <dgm:spPr/>
    </dgm:pt>
    <dgm:pt modelId="{94044B43-DD54-4111-B8CB-1F02DA664074}" type="pres">
      <dgm:prSet presAssocID="{0B8E4D0B-1938-449F-AB28-8F2554B29D75}" presName="compNode" presStyleCnt="0"/>
      <dgm:spPr/>
    </dgm:pt>
    <dgm:pt modelId="{71949492-8CC3-44F3-870E-C96D116E286C}" type="pres">
      <dgm:prSet presAssocID="{0B8E4D0B-1938-449F-AB28-8F2554B29D75}" presName="node" presStyleLbl="node1" presStyleIdx="0" presStyleCnt="3" custScaleY="86978" custLinFactNeighborX="-914" custLinFactNeighborY="-28181">
        <dgm:presLayoutVars>
          <dgm:bulletEnabled val="1"/>
        </dgm:presLayoutVars>
      </dgm:prSet>
      <dgm:spPr/>
    </dgm:pt>
    <dgm:pt modelId="{DFC52C0F-27D4-4FBF-992C-87410838D385}" type="pres">
      <dgm:prSet presAssocID="{0B8E4D0B-1938-449F-AB28-8F2554B29D75}" presName="invisiNode" presStyleLbl="node1" presStyleIdx="0" presStyleCnt="3"/>
      <dgm:spPr/>
    </dgm:pt>
    <dgm:pt modelId="{BEEFC435-3D40-4AC9-B7E7-73884A3330EB}" type="pres">
      <dgm:prSet presAssocID="{0B8E4D0B-1938-449F-AB28-8F2554B29D75}" presName="imagNode" presStyleLbl="fgImgPlace1" presStyleIdx="0" presStyleCnt="3" custScaleX="45400" custScaleY="53913" custLinFactNeighborX="1139" custLinFactNeighborY="-2619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dgm:spPr>
      <dgm:extLst>
        <a:ext uri="{E40237B7-FDA0-4F09-8148-C483321AD2D9}">
          <dgm14:cNvPr xmlns:dgm14="http://schemas.microsoft.com/office/drawing/2010/diagram" id="0" name="" descr="Person eating with solid fill"/>
        </a:ext>
      </dgm:extLst>
    </dgm:pt>
    <dgm:pt modelId="{BFDDBD78-C3C0-4AFB-A2D1-C3333BF66B57}" type="pres">
      <dgm:prSet presAssocID="{5CCB8894-3BC1-47B9-BD67-FA7B548F0B79}" presName="sibTrans" presStyleLbl="sibTrans2D1" presStyleIdx="0" presStyleCnt="0"/>
      <dgm:spPr/>
    </dgm:pt>
    <dgm:pt modelId="{3251FA4D-E05F-4907-B83B-4F49595A3DC3}" type="pres">
      <dgm:prSet presAssocID="{4D1BA2B3-A672-4FFA-AF74-EBCE5D0339BB}" presName="compNode" presStyleCnt="0"/>
      <dgm:spPr/>
    </dgm:pt>
    <dgm:pt modelId="{89F4CB9A-B14E-42FD-8077-17910E568CB0}" type="pres">
      <dgm:prSet presAssocID="{4D1BA2B3-A672-4FFA-AF74-EBCE5D0339BB}" presName="node" presStyleLbl="node1" presStyleIdx="1" presStyleCnt="3" custScaleY="86978" custLinFactNeighborX="-914" custLinFactNeighborY="-28181">
        <dgm:presLayoutVars>
          <dgm:bulletEnabled val="1"/>
        </dgm:presLayoutVars>
      </dgm:prSet>
      <dgm:spPr/>
    </dgm:pt>
    <dgm:pt modelId="{6E69D97E-D690-4D52-9D1A-562CD280114A}" type="pres">
      <dgm:prSet presAssocID="{4D1BA2B3-A672-4FFA-AF74-EBCE5D0339BB}" presName="invisiNode" presStyleLbl="node1" presStyleIdx="1" presStyleCnt="3"/>
      <dgm:spPr/>
    </dgm:pt>
    <dgm:pt modelId="{C7D47A67-6EFF-45E1-9647-4C0D09D4B3F6}" type="pres">
      <dgm:prSet presAssocID="{4D1BA2B3-A672-4FFA-AF74-EBCE5D0339BB}" presName="imagNode" presStyleLbl="fgImgPlace1" presStyleIdx="1" presStyleCnt="3" custScaleX="56867" custScaleY="43810" custLinFactNeighborX="1761" custLinFactNeighborY="-233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Bonfire with solid fill"/>
        </a:ext>
      </dgm:extLst>
    </dgm:pt>
    <dgm:pt modelId="{66732424-E97D-40F8-8CD5-73032D7E6C3A}" type="pres">
      <dgm:prSet presAssocID="{5F60373B-9A81-4FBB-980E-8CB65EA01DC8}" presName="sibTrans" presStyleLbl="sibTrans2D1" presStyleIdx="0" presStyleCnt="0"/>
      <dgm:spPr/>
    </dgm:pt>
    <dgm:pt modelId="{438E793B-458D-4CE8-B9F5-25F244700985}" type="pres">
      <dgm:prSet presAssocID="{8E7F9FAF-6524-4325-9FA7-EE04CB41B1DA}" presName="compNode" presStyleCnt="0"/>
      <dgm:spPr/>
    </dgm:pt>
    <dgm:pt modelId="{87B2605C-0139-4A8C-A9F6-280D3C383A4A}" type="pres">
      <dgm:prSet presAssocID="{8E7F9FAF-6524-4325-9FA7-EE04CB41B1DA}" presName="node" presStyleLbl="node1" presStyleIdx="2" presStyleCnt="3" custScaleY="86978" custLinFactNeighborX="-914" custLinFactNeighborY="-28181">
        <dgm:presLayoutVars>
          <dgm:bulletEnabled val="1"/>
        </dgm:presLayoutVars>
      </dgm:prSet>
      <dgm:spPr/>
    </dgm:pt>
    <dgm:pt modelId="{266FEEC8-AA16-4449-A5BC-ADF80F69BAD9}" type="pres">
      <dgm:prSet presAssocID="{8E7F9FAF-6524-4325-9FA7-EE04CB41B1DA}" presName="invisiNode" presStyleLbl="node1" presStyleIdx="2" presStyleCnt="3"/>
      <dgm:spPr/>
    </dgm:pt>
    <dgm:pt modelId="{985D0025-5DE8-4F3B-B2AF-8D4A26568806}" type="pres">
      <dgm:prSet presAssocID="{8E7F9FAF-6524-4325-9FA7-EE04CB41B1DA}" presName="imagNode" presStyleLbl="fgImgPlace1" presStyleIdx="2" presStyleCnt="3" custScaleX="68127" custScaleY="59994" custLinFactNeighborX="1139" custLinFactNeighborY="-2619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Telephone with solid fill"/>
        </a:ext>
      </dgm:extLst>
    </dgm:pt>
  </dgm:ptLst>
  <dgm:cxnLst>
    <dgm:cxn modelId="{75509002-876A-4DC2-BC7E-6CA03CE269B2}" type="presOf" srcId="{C0C26975-3291-4F15-91BE-8BDD4775BDC3}" destId="{A89F5C42-7018-44B5-BFA1-55874F956312}" srcOrd="0" destOrd="0" presId="urn:microsoft.com/office/officeart/2005/8/layout/pList2"/>
    <dgm:cxn modelId="{70260F18-0AD1-4ADF-A94D-969990D567B8}" type="presOf" srcId="{5F60373B-9A81-4FBB-980E-8CB65EA01DC8}" destId="{66732424-E97D-40F8-8CD5-73032D7E6C3A}" srcOrd="0" destOrd="0" presId="urn:microsoft.com/office/officeart/2005/8/layout/pList2"/>
    <dgm:cxn modelId="{8B795322-6941-4F02-9977-D66AEE33F60B}" type="presOf" srcId="{0B8E4D0B-1938-449F-AB28-8F2554B29D75}" destId="{71949492-8CC3-44F3-870E-C96D116E286C}" srcOrd="0" destOrd="0" presId="urn:microsoft.com/office/officeart/2005/8/layout/pList2"/>
    <dgm:cxn modelId="{F314052A-DD18-4B04-8346-5F587F2972C5}" type="presOf" srcId="{4D1BA2B3-A672-4FFA-AF74-EBCE5D0339BB}" destId="{89F4CB9A-B14E-42FD-8077-17910E568CB0}" srcOrd="0" destOrd="0" presId="urn:microsoft.com/office/officeart/2005/8/layout/pList2"/>
    <dgm:cxn modelId="{9C90963F-7BE2-423D-8D0B-08B4CD31CAD2}" srcId="{C0C26975-3291-4F15-91BE-8BDD4775BDC3}" destId="{0B8E4D0B-1938-449F-AB28-8F2554B29D75}" srcOrd="0" destOrd="0" parTransId="{61AE3C0C-7C6C-4C3A-BE3E-EF2E0A26019B}" sibTransId="{5CCB8894-3BC1-47B9-BD67-FA7B548F0B79}"/>
    <dgm:cxn modelId="{B7F55741-4E14-4DEC-AACB-6B749DA562C1}" type="presOf" srcId="{5CCB8894-3BC1-47B9-BD67-FA7B548F0B79}" destId="{BFDDBD78-C3C0-4AFB-A2D1-C3333BF66B57}" srcOrd="0" destOrd="0" presId="urn:microsoft.com/office/officeart/2005/8/layout/pList2"/>
    <dgm:cxn modelId="{014A3D90-53F1-417D-B749-A6D482E0F2B6}" type="presOf" srcId="{8E7F9FAF-6524-4325-9FA7-EE04CB41B1DA}" destId="{87B2605C-0139-4A8C-A9F6-280D3C383A4A}" srcOrd="0" destOrd="0" presId="urn:microsoft.com/office/officeart/2005/8/layout/pList2"/>
    <dgm:cxn modelId="{EE3FDFBE-E99B-4478-A112-CBAA84034DB4}" srcId="{C0C26975-3291-4F15-91BE-8BDD4775BDC3}" destId="{8E7F9FAF-6524-4325-9FA7-EE04CB41B1DA}" srcOrd="2" destOrd="0" parTransId="{61BBB32D-9EAB-40D4-9F59-83C15933DE67}" sibTransId="{0EE541CC-F3D9-420C-B3B5-4FF4E04D3C4F}"/>
    <dgm:cxn modelId="{ADC18DFC-AC4C-45F7-BF2B-59B9ED6FC3EF}" srcId="{C0C26975-3291-4F15-91BE-8BDD4775BDC3}" destId="{4D1BA2B3-A672-4FFA-AF74-EBCE5D0339BB}" srcOrd="1" destOrd="0" parTransId="{50C93CAF-8376-4247-AA2D-E5A68C2A4C1A}" sibTransId="{5F60373B-9A81-4FBB-980E-8CB65EA01DC8}"/>
    <dgm:cxn modelId="{BAF308E7-61B0-4C84-99C0-85B22C0E7EAF}" type="presParOf" srcId="{A89F5C42-7018-44B5-BFA1-55874F956312}" destId="{A4C1FB59-16E1-47F8-A9F3-DDA5F48606EA}" srcOrd="0" destOrd="0" presId="urn:microsoft.com/office/officeart/2005/8/layout/pList2"/>
    <dgm:cxn modelId="{7EC426EC-A013-42EB-BA2A-E50C3E0F4E0A}" type="presParOf" srcId="{A89F5C42-7018-44B5-BFA1-55874F956312}" destId="{56EDCEDD-23EC-47E1-8712-B59B915F29C5}" srcOrd="1" destOrd="0" presId="urn:microsoft.com/office/officeart/2005/8/layout/pList2"/>
    <dgm:cxn modelId="{6594F42C-3FEC-4A67-AF6F-5C967C1B8FC3}" type="presParOf" srcId="{56EDCEDD-23EC-47E1-8712-B59B915F29C5}" destId="{94044B43-DD54-4111-B8CB-1F02DA664074}" srcOrd="0" destOrd="0" presId="urn:microsoft.com/office/officeart/2005/8/layout/pList2"/>
    <dgm:cxn modelId="{EBBA38D8-5866-4F3D-B386-47726C016B65}" type="presParOf" srcId="{94044B43-DD54-4111-B8CB-1F02DA664074}" destId="{71949492-8CC3-44F3-870E-C96D116E286C}" srcOrd="0" destOrd="0" presId="urn:microsoft.com/office/officeart/2005/8/layout/pList2"/>
    <dgm:cxn modelId="{3DCF893E-73BC-4BF3-BD51-257EE05990C4}" type="presParOf" srcId="{94044B43-DD54-4111-B8CB-1F02DA664074}" destId="{DFC52C0F-27D4-4FBF-992C-87410838D385}" srcOrd="1" destOrd="0" presId="urn:microsoft.com/office/officeart/2005/8/layout/pList2"/>
    <dgm:cxn modelId="{9417F816-34B3-4A23-9AF4-F00FF131AEE6}" type="presParOf" srcId="{94044B43-DD54-4111-B8CB-1F02DA664074}" destId="{BEEFC435-3D40-4AC9-B7E7-73884A3330EB}" srcOrd="2" destOrd="0" presId="urn:microsoft.com/office/officeart/2005/8/layout/pList2"/>
    <dgm:cxn modelId="{F3B81E80-DB69-41FD-8C72-27D56FB0F873}" type="presParOf" srcId="{56EDCEDD-23EC-47E1-8712-B59B915F29C5}" destId="{BFDDBD78-C3C0-4AFB-A2D1-C3333BF66B57}" srcOrd="1" destOrd="0" presId="urn:microsoft.com/office/officeart/2005/8/layout/pList2"/>
    <dgm:cxn modelId="{3BE2CB2D-D9DA-4ABA-9625-7AFCA442C073}" type="presParOf" srcId="{56EDCEDD-23EC-47E1-8712-B59B915F29C5}" destId="{3251FA4D-E05F-4907-B83B-4F49595A3DC3}" srcOrd="2" destOrd="0" presId="urn:microsoft.com/office/officeart/2005/8/layout/pList2"/>
    <dgm:cxn modelId="{EB869AD2-3FCC-4730-8837-EC01262C3304}" type="presParOf" srcId="{3251FA4D-E05F-4907-B83B-4F49595A3DC3}" destId="{89F4CB9A-B14E-42FD-8077-17910E568CB0}" srcOrd="0" destOrd="0" presId="urn:microsoft.com/office/officeart/2005/8/layout/pList2"/>
    <dgm:cxn modelId="{80980654-E381-4F90-9066-08A189229C62}" type="presParOf" srcId="{3251FA4D-E05F-4907-B83B-4F49595A3DC3}" destId="{6E69D97E-D690-4D52-9D1A-562CD280114A}" srcOrd="1" destOrd="0" presId="urn:microsoft.com/office/officeart/2005/8/layout/pList2"/>
    <dgm:cxn modelId="{8AEB79AA-0243-4BA2-8F91-F012918EDCF7}" type="presParOf" srcId="{3251FA4D-E05F-4907-B83B-4F49595A3DC3}" destId="{C7D47A67-6EFF-45E1-9647-4C0D09D4B3F6}" srcOrd="2" destOrd="0" presId="urn:microsoft.com/office/officeart/2005/8/layout/pList2"/>
    <dgm:cxn modelId="{E479B546-06A0-4F06-A72B-57A668AB80DA}" type="presParOf" srcId="{56EDCEDD-23EC-47E1-8712-B59B915F29C5}" destId="{66732424-E97D-40F8-8CD5-73032D7E6C3A}" srcOrd="3" destOrd="0" presId="urn:microsoft.com/office/officeart/2005/8/layout/pList2"/>
    <dgm:cxn modelId="{65D4195B-C67A-4E94-AE42-FFA60FDAEDBB}" type="presParOf" srcId="{56EDCEDD-23EC-47E1-8712-B59B915F29C5}" destId="{438E793B-458D-4CE8-B9F5-25F244700985}" srcOrd="4" destOrd="0" presId="urn:microsoft.com/office/officeart/2005/8/layout/pList2"/>
    <dgm:cxn modelId="{53604C6E-0450-414D-9828-CDFE7977DFD6}" type="presParOf" srcId="{438E793B-458D-4CE8-B9F5-25F244700985}" destId="{87B2605C-0139-4A8C-A9F6-280D3C383A4A}" srcOrd="0" destOrd="0" presId="urn:microsoft.com/office/officeart/2005/8/layout/pList2"/>
    <dgm:cxn modelId="{B6F8DD6F-A18E-42DC-ADE8-BC6504934006}" type="presParOf" srcId="{438E793B-458D-4CE8-B9F5-25F244700985}" destId="{266FEEC8-AA16-4449-A5BC-ADF80F69BAD9}" srcOrd="1" destOrd="0" presId="urn:microsoft.com/office/officeart/2005/8/layout/pList2"/>
    <dgm:cxn modelId="{CBE901AC-E839-4FF4-9F9D-2A41A8C1C971}" type="presParOf" srcId="{438E793B-458D-4CE8-B9F5-25F244700985}" destId="{985D0025-5DE8-4F3B-B2AF-8D4A26568806}"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1FB59-16E1-47F8-A9F3-DDA5F48606EA}">
      <dsp:nvSpPr>
        <dsp:cNvPr id="0" name=""/>
        <dsp:cNvSpPr/>
      </dsp:nvSpPr>
      <dsp:spPr>
        <a:xfrm>
          <a:off x="936135" y="327194"/>
          <a:ext cx="5604482" cy="747160"/>
        </a:xfrm>
        <a:prstGeom prst="roundRect">
          <a:avLst>
            <a:gd name="adj" fmla="val 1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EFC435-3D40-4AC9-B7E7-73884A3330EB}">
      <dsp:nvSpPr>
        <dsp:cNvPr id="0" name=""/>
        <dsp:cNvSpPr/>
      </dsp:nvSpPr>
      <dsp:spPr>
        <a:xfrm>
          <a:off x="864098" y="290005"/>
          <a:ext cx="1014961" cy="7641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949492-8CC3-44F3-870E-C96D116E286C}">
      <dsp:nvSpPr>
        <dsp:cNvPr id="0" name=""/>
        <dsp:cNvSpPr/>
      </dsp:nvSpPr>
      <dsp:spPr>
        <a:xfrm rot="10800000">
          <a:off x="207883" y="1497750"/>
          <a:ext cx="2235598" cy="20546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Have a daily hot meal, drink at least 6/8 cups of fluid a day</a:t>
          </a:r>
        </a:p>
      </dsp:txBody>
      <dsp:txXfrm rot="10800000">
        <a:off x="271070" y="1497750"/>
        <a:ext cx="2109224" cy="1991446"/>
      </dsp:txXfrm>
    </dsp:sp>
    <dsp:sp modelId="{C7D47A67-6EFF-45E1-9647-4C0D09D4B3F6}">
      <dsp:nvSpPr>
        <dsp:cNvPr id="0" name=""/>
        <dsp:cNvSpPr/>
      </dsp:nvSpPr>
      <dsp:spPr>
        <a:xfrm>
          <a:off x="3208983" y="401217"/>
          <a:ext cx="1271317" cy="62093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4CB9A-B14E-42FD-8077-17910E568CB0}">
      <dsp:nvSpPr>
        <dsp:cNvPr id="0" name=""/>
        <dsp:cNvSpPr/>
      </dsp:nvSpPr>
      <dsp:spPr>
        <a:xfrm rot="10800000">
          <a:off x="2667041" y="1497750"/>
          <a:ext cx="2235598" cy="20546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Know what you are entitled to, be careful of fire risks, layer up your clothing</a:t>
          </a:r>
        </a:p>
      </dsp:txBody>
      <dsp:txXfrm rot="10800000">
        <a:off x="2730228" y="1497750"/>
        <a:ext cx="2109224" cy="1991446"/>
      </dsp:txXfrm>
    </dsp:sp>
    <dsp:sp modelId="{985D0025-5DE8-4F3B-B2AF-8D4A26568806}">
      <dsp:nvSpPr>
        <dsp:cNvPr id="0" name=""/>
        <dsp:cNvSpPr/>
      </dsp:nvSpPr>
      <dsp:spPr>
        <a:xfrm>
          <a:off x="5528371" y="246911"/>
          <a:ext cx="1523045" cy="85032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B2605C-0139-4A8C-A9F6-280D3C383A4A}">
      <dsp:nvSpPr>
        <dsp:cNvPr id="0" name=""/>
        <dsp:cNvSpPr/>
      </dsp:nvSpPr>
      <dsp:spPr>
        <a:xfrm rot="10800000">
          <a:off x="5126199" y="1497750"/>
          <a:ext cx="2235598" cy="20546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t>Where to get help. Vaccinate. What is happening in the community. Keep talking and moving</a:t>
          </a:r>
        </a:p>
      </dsp:txBody>
      <dsp:txXfrm rot="10800000">
        <a:off x="5189386" y="1497750"/>
        <a:ext cx="2109224" cy="199144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476375"/>
            <a:ext cx="12192000" cy="3848100"/>
          </a:xfrm>
          <a:solidFill>
            <a:schemeClr val="accent3"/>
          </a:solidFill>
        </p:spPr>
        <p:txBody>
          <a:bodyPr anchor="t"/>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descr="Graphical user interface, text&#10;&#10;Description automatically generated with medium confidence">
            <a:extLst>
              <a:ext uri="{FF2B5EF4-FFF2-40B4-BE49-F238E27FC236}">
                <a16:creationId xmlns:a16="http://schemas.microsoft.com/office/drawing/2014/main" id="{FB13938E-763E-475A-BBF6-584432B3B99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81402" y="5419725"/>
            <a:ext cx="4834398" cy="1301750"/>
          </a:xfrm>
          <a:prstGeom prst="rect">
            <a:avLst/>
          </a:prstGeom>
        </p:spPr>
      </p:pic>
      <p:sp>
        <p:nvSpPr>
          <p:cNvPr id="8" name="Rectangle: Rounded Corners 7">
            <a:extLst>
              <a:ext uri="{FF2B5EF4-FFF2-40B4-BE49-F238E27FC236}">
                <a16:creationId xmlns:a16="http://schemas.microsoft.com/office/drawing/2014/main" id="{339C736E-6602-47C6-8D19-A17A66CC22D9}"/>
              </a:ext>
            </a:extLst>
          </p:cNvPr>
          <p:cNvSpPr/>
          <p:nvPr userDrawn="1"/>
        </p:nvSpPr>
        <p:spPr>
          <a:xfrm>
            <a:off x="0" y="538964"/>
            <a:ext cx="1800000"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CBC477E-E990-44B7-85A7-97569B98829C}"/>
              </a:ext>
            </a:extLst>
          </p:cNvPr>
          <p:cNvSpPr/>
          <p:nvPr userDrawn="1"/>
        </p:nvSpPr>
        <p:spPr>
          <a:xfrm>
            <a:off x="2078400" y="538964"/>
            <a:ext cx="1800000" cy="4571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B8DF94B-698D-4F70-BE1F-EA3575FACD1A}"/>
              </a:ext>
            </a:extLst>
          </p:cNvPr>
          <p:cNvSpPr/>
          <p:nvPr userDrawn="1"/>
        </p:nvSpPr>
        <p:spPr>
          <a:xfrm>
            <a:off x="6235200" y="538964"/>
            <a:ext cx="1800000" cy="4571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42524E3-EC6E-4338-987E-7F99AB0955F4}"/>
              </a:ext>
            </a:extLst>
          </p:cNvPr>
          <p:cNvSpPr/>
          <p:nvPr userDrawn="1"/>
        </p:nvSpPr>
        <p:spPr>
          <a:xfrm>
            <a:off x="8313600" y="538964"/>
            <a:ext cx="1800000" cy="457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D7AD771D-123D-4142-B0EA-D25C812C0C1B}"/>
              </a:ext>
            </a:extLst>
          </p:cNvPr>
          <p:cNvSpPr/>
          <p:nvPr userDrawn="1"/>
        </p:nvSpPr>
        <p:spPr>
          <a:xfrm>
            <a:off x="10392000" y="538964"/>
            <a:ext cx="1800000" cy="457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5A5AC856-8126-4DB1-AEC5-B30A18E7AEA5}"/>
              </a:ext>
            </a:extLst>
          </p:cNvPr>
          <p:cNvSpPr/>
          <p:nvPr userDrawn="1"/>
        </p:nvSpPr>
        <p:spPr>
          <a:xfrm>
            <a:off x="4156800" y="538964"/>
            <a:ext cx="1800000" cy="457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429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683C3-0AEB-4F68-ABC3-93117B14A80E}"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124432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683C3-0AEB-4F68-ABC3-93117B14A80E}"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12345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FC44DD3-2C85-4166-A768-C40D272B1574}" type="slidenum">
              <a:rPr lang="en-GB" smtClean="0"/>
              <a:t>‹#›</a:t>
            </a:fld>
            <a:endParaRPr lang="en-GB"/>
          </a:p>
        </p:txBody>
      </p:sp>
      <p:pic>
        <p:nvPicPr>
          <p:cNvPr id="7" name="Picture 6" descr="Graphical user interface, text&#10;&#10;Description automatically generated with medium confidence">
            <a:extLst>
              <a:ext uri="{FF2B5EF4-FFF2-40B4-BE49-F238E27FC236}">
                <a16:creationId xmlns:a16="http://schemas.microsoft.com/office/drawing/2014/main" id="{6EEEDDF3-CB78-499A-A03C-957BD024FB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2100" y="6101390"/>
            <a:ext cx="2809875" cy="756610"/>
          </a:xfrm>
          <a:prstGeom prst="rect">
            <a:avLst/>
          </a:prstGeom>
        </p:spPr>
      </p:pic>
      <p:sp>
        <p:nvSpPr>
          <p:cNvPr id="9" name="Rectangle 8">
            <a:extLst>
              <a:ext uri="{FF2B5EF4-FFF2-40B4-BE49-F238E27FC236}">
                <a16:creationId xmlns:a16="http://schemas.microsoft.com/office/drawing/2014/main" id="{5E5755CB-C186-4AA3-9D09-2DFC3438FDBC}"/>
              </a:ext>
            </a:extLst>
          </p:cNvPr>
          <p:cNvSpPr/>
          <p:nvPr userDrawn="1"/>
        </p:nvSpPr>
        <p:spPr>
          <a:xfrm>
            <a:off x="0" y="-22946"/>
            <a:ext cx="12192000" cy="1143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8372FC37-FCF5-4643-9077-0335DF90705C}"/>
              </a:ext>
            </a:extLst>
          </p:cNvPr>
          <p:cNvSpPr/>
          <p:nvPr userDrawn="1"/>
        </p:nvSpPr>
        <p:spPr>
          <a:xfrm>
            <a:off x="0" y="6053939"/>
            <a:ext cx="1800000"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427B378-B5CB-4169-AA56-23663ECED3C0}"/>
              </a:ext>
            </a:extLst>
          </p:cNvPr>
          <p:cNvSpPr/>
          <p:nvPr userDrawn="1"/>
        </p:nvSpPr>
        <p:spPr>
          <a:xfrm>
            <a:off x="2078400" y="6053939"/>
            <a:ext cx="1800000" cy="4571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BE83E02-8F48-4417-86EF-078CE4A63CC0}"/>
              </a:ext>
            </a:extLst>
          </p:cNvPr>
          <p:cNvSpPr/>
          <p:nvPr userDrawn="1"/>
        </p:nvSpPr>
        <p:spPr>
          <a:xfrm>
            <a:off x="6235200" y="6053939"/>
            <a:ext cx="1800000" cy="4571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9E3D2E8-F4AF-477C-ADBC-277F0145DEC7}"/>
              </a:ext>
            </a:extLst>
          </p:cNvPr>
          <p:cNvSpPr/>
          <p:nvPr userDrawn="1"/>
        </p:nvSpPr>
        <p:spPr>
          <a:xfrm>
            <a:off x="8313600" y="6053939"/>
            <a:ext cx="1800000" cy="457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909DE9E-DEF6-4B4C-96BA-294627713252}"/>
              </a:ext>
            </a:extLst>
          </p:cNvPr>
          <p:cNvSpPr/>
          <p:nvPr userDrawn="1"/>
        </p:nvSpPr>
        <p:spPr>
          <a:xfrm>
            <a:off x="10392000" y="6053939"/>
            <a:ext cx="1800000" cy="457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0655A804-B665-4D23-94F0-F88B04DEE00C}"/>
              </a:ext>
            </a:extLst>
          </p:cNvPr>
          <p:cNvSpPr/>
          <p:nvPr userDrawn="1"/>
        </p:nvSpPr>
        <p:spPr>
          <a:xfrm>
            <a:off x="4156800" y="6053939"/>
            <a:ext cx="1800000" cy="457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210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683C3-0AEB-4F68-ABC3-93117B14A80E}"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381024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683C3-0AEB-4F68-ABC3-93117B14A80E}"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163474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E683C3-0AEB-4F68-ABC3-93117B14A80E}" type="datetimeFigureOut">
              <a:rPr lang="en-GB" smtClean="0"/>
              <a:t>16/01/2023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235926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E683C3-0AEB-4F68-ABC3-93117B14A80E}" type="datetimeFigureOut">
              <a:rPr lang="en-GB" smtClean="0"/>
              <a:t>16/01/2023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96983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683C3-0AEB-4F68-ABC3-93117B14A80E}" type="datetimeFigureOut">
              <a:rPr lang="en-GB" smtClean="0"/>
              <a:t>16/01/2023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311733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683C3-0AEB-4F68-ABC3-93117B14A80E}"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25106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683C3-0AEB-4F68-ABC3-93117B14A80E}"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C44DD3-2C85-4166-A768-C40D272B1574}" type="slidenum">
              <a:rPr lang="en-GB" smtClean="0"/>
              <a:t>‹#›</a:t>
            </a:fld>
            <a:endParaRPr lang="en-GB"/>
          </a:p>
        </p:txBody>
      </p:sp>
    </p:spTree>
    <p:extLst>
      <p:ext uri="{BB962C8B-B14F-4D97-AF65-F5344CB8AC3E}">
        <p14:creationId xmlns:p14="http://schemas.microsoft.com/office/powerpoint/2010/main" val="134419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683C3-0AEB-4F68-ABC3-93117B14A80E}" type="datetimeFigureOut">
              <a:rPr lang="en-GB" smtClean="0"/>
              <a:t>16/01/2023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44DD3-2C85-4166-A768-C40D272B1574}" type="slidenum">
              <a:rPr lang="en-GB" smtClean="0"/>
              <a:t>‹#›</a:t>
            </a:fld>
            <a:endParaRPr lang="en-GB"/>
          </a:p>
        </p:txBody>
      </p:sp>
    </p:spTree>
    <p:extLst>
      <p:ext uri="{BB962C8B-B14F-4D97-AF65-F5344CB8AC3E}">
        <p14:creationId xmlns:p14="http://schemas.microsoft.com/office/powerpoint/2010/main" val="2731900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www.mindinharrow.org.uk/our-services/information-services/swish/" TargetMode="External"/><Relationship Id="rId7" Type="http://schemas.openxmlformats.org/officeDocument/2006/relationships/diagramData" Target="../diagrams/data1.xml"/><Relationship Id="rId2" Type="http://schemas.openxmlformats.org/officeDocument/2006/relationships/hyperlink" Target="https://shine-london.org.uk/" TargetMode="External"/><Relationship Id="rId1" Type="http://schemas.openxmlformats.org/officeDocument/2006/relationships/slideLayout" Target="../slideLayouts/slideLayout2.xml"/><Relationship Id="rId6" Type="http://schemas.openxmlformats.org/officeDocument/2006/relationships/hyperlink" Target="https://www.turn2us.org.uk/" TargetMode="External"/><Relationship Id="rId11" Type="http://schemas.microsoft.com/office/2007/relationships/diagramDrawing" Target="../diagrams/drawing1.xml"/><Relationship Id="rId5" Type="http://schemas.openxmlformats.org/officeDocument/2006/relationships/hyperlink" Target="http://www.citizensadviceharrow.org.uk/" TargetMode="External"/><Relationship Id="rId10" Type="http://schemas.openxmlformats.org/officeDocument/2006/relationships/diagramColors" Target="../diagrams/colors1.xml"/><Relationship Id="rId4" Type="http://schemas.openxmlformats.org/officeDocument/2006/relationships/hyperlink" Target="https://docs.google.com/document/d/1pizCFepM9y1X3hQjR_kSuzamp55aSss6Jnt7bXB0ymM/edit" TargetMode="External"/><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6330-4A64-49B2-8652-405EBDD4CDB3}"/>
              </a:ext>
            </a:extLst>
          </p:cNvPr>
          <p:cNvSpPr>
            <a:spLocks noGrp="1"/>
          </p:cNvSpPr>
          <p:nvPr>
            <p:ph type="ctrTitle"/>
          </p:nvPr>
        </p:nvSpPr>
        <p:spPr>
          <a:xfrm>
            <a:off x="0" y="1425575"/>
            <a:ext cx="12192000" cy="3813175"/>
          </a:xfrm>
        </p:spPr>
        <p:txBody>
          <a:bodyPr>
            <a:normAutofit/>
          </a:bodyPr>
          <a:lstStyle/>
          <a:p>
            <a:r>
              <a:rPr lang="en-GB" sz="5000" b="1" dirty="0">
                <a:effectLst/>
                <a:latin typeface="Arial" panose="020B0604020202020204" pitchFamily="34" charset="0"/>
                <a:ea typeface="Calibri" panose="020F0502020204030204" pitchFamily="34" charset="0"/>
              </a:rPr>
              <a:t>Winter Pressures Update</a:t>
            </a:r>
            <a:endParaRPr lang="en-GB" sz="5000" dirty="0"/>
          </a:p>
        </p:txBody>
      </p:sp>
      <p:sp>
        <p:nvSpPr>
          <p:cNvPr id="3" name="Subtitle 2">
            <a:extLst>
              <a:ext uri="{FF2B5EF4-FFF2-40B4-BE49-F238E27FC236}">
                <a16:creationId xmlns:a16="http://schemas.microsoft.com/office/drawing/2014/main" id="{5ADCBCE0-5DF1-45EB-A7C9-947610131760}"/>
              </a:ext>
            </a:extLst>
          </p:cNvPr>
          <p:cNvSpPr>
            <a:spLocks noGrp="1"/>
          </p:cNvSpPr>
          <p:nvPr>
            <p:ph type="subTitle" idx="4294967295"/>
          </p:nvPr>
        </p:nvSpPr>
        <p:spPr>
          <a:xfrm>
            <a:off x="1524000" y="3783013"/>
            <a:ext cx="9144000" cy="1655762"/>
          </a:xfrm>
        </p:spPr>
        <p:txBody>
          <a:bodyPr/>
          <a:lstStyle/>
          <a:p>
            <a:pPr marL="0" indent="0" algn="ctr">
              <a:buNone/>
            </a:pPr>
            <a:r>
              <a:rPr lang="en-GB" dirty="0">
                <a:latin typeface="Arial" panose="020B0604020202020204" pitchFamily="34" charset="0"/>
                <a:cs typeface="Arial" panose="020B0604020202020204" pitchFamily="34" charset="0"/>
              </a:rPr>
              <a:t>Lisa </a:t>
            </a:r>
            <a:r>
              <a:rPr lang="en-GB" dirty="0" err="1">
                <a:latin typeface="Arial" panose="020B0604020202020204" pitchFamily="34" charset="0"/>
                <a:cs typeface="Arial" panose="020B0604020202020204" pitchFamily="34" charset="0"/>
              </a:rPr>
              <a:t>Henschen,</a:t>
            </a:r>
            <a:r>
              <a:rPr lang="en-GB" dirty="0">
                <a:latin typeface="Arial" panose="020B0604020202020204" pitchFamily="34" charset="0"/>
                <a:cs typeface="Arial" panose="020B0604020202020204" pitchFamily="34" charset="0"/>
              </a:rPr>
              <a:t> Managing Director on behalf of the Harrow Borough Based Partnership</a:t>
            </a:r>
          </a:p>
        </p:txBody>
      </p:sp>
    </p:spTree>
    <p:extLst>
      <p:ext uri="{BB962C8B-B14F-4D97-AF65-F5344CB8AC3E}">
        <p14:creationId xmlns:p14="http://schemas.microsoft.com/office/powerpoint/2010/main" val="206105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67026-60C6-4471-8F2A-A2DE0A2B14D8}"/>
              </a:ext>
            </a:extLst>
          </p:cNvPr>
          <p:cNvSpPr txBox="1">
            <a:spLocks/>
          </p:cNvSpPr>
          <p:nvPr/>
        </p:nvSpPr>
        <p:spPr>
          <a:xfrm>
            <a:off x="-1" y="296475"/>
            <a:ext cx="12087225" cy="543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3000" dirty="0"/>
              <a:t>NWL Flu vaccination uptake 03.01.2023 and Harrow Borough rates by cohorts  </a:t>
            </a:r>
          </a:p>
        </p:txBody>
      </p:sp>
      <p:sp>
        <p:nvSpPr>
          <p:cNvPr id="5" name="Content Placeholder 5">
            <a:extLst>
              <a:ext uri="{FF2B5EF4-FFF2-40B4-BE49-F238E27FC236}">
                <a16:creationId xmlns:a16="http://schemas.microsoft.com/office/drawing/2014/main" id="{18DB417A-DE92-485C-B457-FEA3F4001BBB}"/>
              </a:ext>
            </a:extLst>
          </p:cNvPr>
          <p:cNvSpPr txBox="1">
            <a:spLocks/>
          </p:cNvSpPr>
          <p:nvPr/>
        </p:nvSpPr>
        <p:spPr>
          <a:xfrm>
            <a:off x="191344" y="1317886"/>
            <a:ext cx="11386643" cy="4480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2" name="Picture 1"/>
          <p:cNvPicPr>
            <a:picLocks noChangeAspect="1"/>
          </p:cNvPicPr>
          <p:nvPr/>
        </p:nvPicPr>
        <p:blipFill rotWithShape="1">
          <a:blip r:embed="rId2"/>
          <a:srcRect t="16919"/>
          <a:stretch/>
        </p:blipFill>
        <p:spPr>
          <a:xfrm>
            <a:off x="314036" y="1425710"/>
            <a:ext cx="4821382" cy="4162290"/>
          </a:xfrm>
          <a:prstGeom prst="rect">
            <a:avLst/>
          </a:prstGeom>
          <a:ln w="19050">
            <a:solidFill>
              <a:schemeClr val="tx1"/>
            </a:solidFill>
          </a:ln>
        </p:spPr>
      </p:pic>
      <p:pic>
        <p:nvPicPr>
          <p:cNvPr id="3" name="Picture 2"/>
          <p:cNvPicPr>
            <a:picLocks noChangeAspect="1"/>
          </p:cNvPicPr>
          <p:nvPr/>
        </p:nvPicPr>
        <p:blipFill>
          <a:blip r:embed="rId3"/>
          <a:stretch>
            <a:fillRect/>
          </a:stretch>
        </p:blipFill>
        <p:spPr>
          <a:xfrm>
            <a:off x="5347855" y="1425710"/>
            <a:ext cx="6230132" cy="4162290"/>
          </a:xfrm>
          <a:prstGeom prst="rect">
            <a:avLst/>
          </a:prstGeom>
        </p:spPr>
      </p:pic>
      <p:sp>
        <p:nvSpPr>
          <p:cNvPr id="6" name="TextBox 5"/>
          <p:cNvSpPr txBox="1"/>
          <p:nvPr/>
        </p:nvSpPr>
        <p:spPr>
          <a:xfrm flipV="1">
            <a:off x="5347855" y="4323109"/>
            <a:ext cx="6230132" cy="243480"/>
          </a:xfrm>
          <a:prstGeom prst="rect">
            <a:avLst/>
          </a:prstGeom>
          <a:noFill/>
          <a:ln w="28575">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89317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325350" cy="576984"/>
          </a:xfrm>
        </p:spPr>
        <p:txBody>
          <a:bodyPr>
            <a:noAutofit/>
          </a:bodyPr>
          <a:lstStyle/>
          <a:p>
            <a:r>
              <a:rPr lang="en-GB" sz="3000" dirty="0"/>
              <a:t>NWL COVID uptake and Harrow Borough rates by cohorts (10.01.2023) </a:t>
            </a:r>
          </a:p>
        </p:txBody>
      </p:sp>
      <p:pic>
        <p:nvPicPr>
          <p:cNvPr id="4" name="Content Placeholder 3"/>
          <p:cNvPicPr>
            <a:picLocks noGrp="1" noChangeAspect="1"/>
          </p:cNvPicPr>
          <p:nvPr>
            <p:ph idx="1"/>
          </p:nvPr>
        </p:nvPicPr>
        <p:blipFill>
          <a:blip r:embed="rId2"/>
          <a:stretch>
            <a:fillRect/>
          </a:stretch>
        </p:blipFill>
        <p:spPr>
          <a:xfrm>
            <a:off x="228600" y="1909961"/>
            <a:ext cx="5553364" cy="3114622"/>
          </a:xfrm>
          <a:prstGeom prst="rect">
            <a:avLst/>
          </a:prstGeom>
          <a:ln w="28575">
            <a:solidFill>
              <a:schemeClr val="tx1"/>
            </a:solidFill>
          </a:ln>
        </p:spPr>
      </p:pic>
      <p:pic>
        <p:nvPicPr>
          <p:cNvPr id="5" name="Picture 4"/>
          <p:cNvPicPr>
            <a:picLocks noChangeAspect="1"/>
          </p:cNvPicPr>
          <p:nvPr/>
        </p:nvPicPr>
        <p:blipFill>
          <a:blip r:embed="rId3"/>
          <a:stretch>
            <a:fillRect/>
          </a:stretch>
        </p:blipFill>
        <p:spPr>
          <a:xfrm>
            <a:off x="228600" y="1237673"/>
            <a:ext cx="5553364" cy="711200"/>
          </a:xfrm>
          <a:prstGeom prst="rect">
            <a:avLst/>
          </a:prstGeom>
          <a:ln w="19050">
            <a:solidFill>
              <a:schemeClr val="tx1"/>
            </a:solidFill>
          </a:ln>
        </p:spPr>
      </p:pic>
      <p:pic>
        <p:nvPicPr>
          <p:cNvPr id="3" name="Picture 2"/>
          <p:cNvPicPr>
            <a:picLocks noChangeAspect="1"/>
          </p:cNvPicPr>
          <p:nvPr/>
        </p:nvPicPr>
        <p:blipFill>
          <a:blip r:embed="rId4"/>
          <a:stretch>
            <a:fillRect/>
          </a:stretch>
        </p:blipFill>
        <p:spPr>
          <a:xfrm>
            <a:off x="6410037" y="1237673"/>
            <a:ext cx="5394036" cy="4673600"/>
          </a:xfrm>
          <a:prstGeom prst="rect">
            <a:avLst/>
          </a:prstGeom>
        </p:spPr>
      </p:pic>
    </p:spTree>
    <p:extLst>
      <p:ext uri="{BB962C8B-B14F-4D97-AF65-F5344CB8AC3E}">
        <p14:creationId xmlns:p14="http://schemas.microsoft.com/office/powerpoint/2010/main" val="133057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79A08A4-B62B-4C27-A88C-0F7DC04A86F6}"/>
              </a:ext>
            </a:extLst>
          </p:cNvPr>
          <p:cNvSpPr>
            <a:spLocks noGrp="1"/>
          </p:cNvSpPr>
          <p:nvPr>
            <p:ph type="sldNum" sz="quarter" idx="12"/>
          </p:nvPr>
        </p:nvSpPr>
        <p:spPr>
          <a:xfrm>
            <a:off x="4724400" y="6486286"/>
            <a:ext cx="2743200" cy="365125"/>
          </a:xfrm>
        </p:spPr>
        <p:txBody>
          <a:bodyPr/>
          <a:lstStyle/>
          <a:p>
            <a:fld id="{E76F84FA-B8EB-462F-97BA-032CB76B4E3A}" type="slidenum">
              <a:rPr lang="en-GB" smtClean="0">
                <a:latin typeface="Arial" panose="020B0604020202020204" pitchFamily="34" charset="0"/>
                <a:cs typeface="Arial" panose="020B0604020202020204" pitchFamily="34" charset="0"/>
              </a:rPr>
              <a:t>12</a:t>
            </a:fld>
            <a:endParaRPr lang="en-GB">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EAACB1C9-348E-458A-BF03-CB5F04FAA648}"/>
              </a:ext>
            </a:extLst>
          </p:cNvPr>
          <p:cNvSpPr>
            <a:spLocks noGrp="1"/>
          </p:cNvSpPr>
          <p:nvPr>
            <p:ph type="title"/>
          </p:nvPr>
        </p:nvSpPr>
        <p:spPr>
          <a:xfrm>
            <a:off x="385067" y="116632"/>
            <a:ext cx="11377264" cy="543595"/>
          </a:xfrm>
        </p:spPr>
        <p:txBody>
          <a:bodyPr>
            <a:normAutofit fontScale="90000"/>
          </a:bodyPr>
          <a:lstStyle/>
          <a:p>
            <a:r>
              <a:rPr lang="en-GB" dirty="0"/>
              <a:t>Wellbeing in Winter</a:t>
            </a:r>
          </a:p>
        </p:txBody>
      </p:sp>
      <p:sp>
        <p:nvSpPr>
          <p:cNvPr id="6" name="Content Placeholder 5">
            <a:extLst>
              <a:ext uri="{FF2B5EF4-FFF2-40B4-BE49-F238E27FC236}">
                <a16:creationId xmlns:a16="http://schemas.microsoft.com/office/drawing/2014/main" id="{26493811-EF75-4B48-94CD-7B2E166FDB16}"/>
              </a:ext>
            </a:extLst>
          </p:cNvPr>
          <p:cNvSpPr>
            <a:spLocks noGrp="1"/>
          </p:cNvSpPr>
          <p:nvPr>
            <p:ph idx="1"/>
          </p:nvPr>
        </p:nvSpPr>
        <p:spPr>
          <a:xfrm>
            <a:off x="380378" y="764704"/>
            <a:ext cx="11386643" cy="447586"/>
          </a:xfrm>
        </p:spPr>
        <p:txBody>
          <a:bodyPr>
            <a:normAutofit lnSpcReduction="10000"/>
          </a:bodyPr>
          <a:lstStyle/>
          <a:p>
            <a:pPr marL="0" indent="0">
              <a:buNone/>
            </a:pPr>
            <a:r>
              <a:rPr lang="en-GB" dirty="0">
                <a:solidFill>
                  <a:schemeClr val="bg1"/>
                </a:solidFill>
              </a:rPr>
              <a:t>MECC is the </a:t>
            </a:r>
            <a:r>
              <a:rPr lang="en-GB" u="sng" dirty="0">
                <a:solidFill>
                  <a:schemeClr val="bg1"/>
                </a:solidFill>
              </a:rPr>
              <a:t>opportunity</a:t>
            </a:r>
            <a:r>
              <a:rPr lang="en-GB" dirty="0">
                <a:solidFill>
                  <a:schemeClr val="bg1"/>
                </a:solidFill>
              </a:rPr>
              <a:t> to do something </a:t>
            </a:r>
            <a:r>
              <a:rPr lang="en-GB" u="sng" dirty="0">
                <a:solidFill>
                  <a:schemeClr val="bg1"/>
                </a:solidFill>
              </a:rPr>
              <a:t>fast</a:t>
            </a:r>
            <a:r>
              <a:rPr lang="en-GB" dirty="0">
                <a:solidFill>
                  <a:schemeClr val="bg1"/>
                </a:solidFill>
              </a:rPr>
              <a:t> that </a:t>
            </a:r>
            <a:r>
              <a:rPr lang="en-GB" u="sng" dirty="0">
                <a:solidFill>
                  <a:schemeClr val="bg1"/>
                </a:solidFill>
              </a:rPr>
              <a:t>prevents</a:t>
            </a:r>
            <a:r>
              <a:rPr lang="en-GB" dirty="0">
                <a:solidFill>
                  <a:schemeClr val="bg1"/>
                </a:solidFill>
              </a:rPr>
              <a:t> ill health</a:t>
            </a:r>
          </a:p>
        </p:txBody>
      </p:sp>
      <p:sp>
        <p:nvSpPr>
          <p:cNvPr id="7" name="Content Placeholder 2">
            <a:extLst>
              <a:ext uri="{FF2B5EF4-FFF2-40B4-BE49-F238E27FC236}">
                <a16:creationId xmlns:a16="http://schemas.microsoft.com/office/drawing/2014/main" id="{ACAABA36-77B6-41F6-8AFD-2D9458D8E169}"/>
              </a:ext>
            </a:extLst>
          </p:cNvPr>
          <p:cNvSpPr txBox="1">
            <a:spLocks/>
          </p:cNvSpPr>
          <p:nvPr/>
        </p:nvSpPr>
        <p:spPr>
          <a:xfrm>
            <a:off x="47328" y="6196706"/>
            <a:ext cx="11172750" cy="46302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Sources of information: </a:t>
            </a:r>
            <a:r>
              <a:rPr lang="en-GB" sz="2000" dirty="0">
                <a:hlinkClick r:id="rId2"/>
              </a:rPr>
              <a:t>SHINE</a:t>
            </a:r>
            <a:r>
              <a:rPr lang="en-GB" sz="2000" dirty="0"/>
              <a:t>, </a:t>
            </a:r>
            <a:r>
              <a:rPr lang="en-GB" sz="2000" dirty="0">
                <a:hlinkClick r:id="rId3"/>
              </a:rPr>
              <a:t>SWISH</a:t>
            </a:r>
            <a:r>
              <a:rPr lang="en-GB" sz="2000" dirty="0"/>
              <a:t>, </a:t>
            </a:r>
            <a:r>
              <a:rPr lang="en-GB" sz="2000" dirty="0">
                <a:hlinkClick r:id="rId4"/>
              </a:rPr>
              <a:t>Help Harrow</a:t>
            </a:r>
            <a:r>
              <a:rPr lang="en-GB" sz="2000" dirty="0"/>
              <a:t>, </a:t>
            </a:r>
            <a:r>
              <a:rPr lang="en-GB" sz="2000" dirty="0">
                <a:hlinkClick r:id="rId5"/>
              </a:rPr>
              <a:t>CAB Harrow</a:t>
            </a:r>
            <a:r>
              <a:rPr lang="en-GB" sz="2000" dirty="0"/>
              <a:t>, </a:t>
            </a:r>
            <a:r>
              <a:rPr lang="en-GB" sz="2000" dirty="0">
                <a:hlinkClick r:id="rId6"/>
              </a:rPr>
              <a:t>Turn2Us</a:t>
            </a:r>
            <a:endParaRPr lang="en-GB" sz="2000" dirty="0"/>
          </a:p>
        </p:txBody>
      </p:sp>
      <p:graphicFrame>
        <p:nvGraphicFramePr>
          <p:cNvPr id="8" name="Diagram 7">
            <a:extLst>
              <a:ext uri="{FF2B5EF4-FFF2-40B4-BE49-F238E27FC236}">
                <a16:creationId xmlns:a16="http://schemas.microsoft.com/office/drawing/2014/main" id="{F6DAC44E-2B95-40F4-A35D-EC327AA404C2}"/>
              </a:ext>
            </a:extLst>
          </p:cNvPr>
          <p:cNvGraphicFramePr/>
          <p:nvPr>
            <p:extLst>
              <p:ext uri="{D42A27DB-BD31-4B8C-83A1-F6EECF244321}">
                <p14:modId xmlns:p14="http://schemas.microsoft.com/office/powerpoint/2010/main" val="474288240"/>
              </p:ext>
            </p:extLst>
          </p:nvPr>
        </p:nvGraphicFramePr>
        <p:xfrm>
          <a:off x="327766" y="1484784"/>
          <a:ext cx="7610547" cy="4294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ABC5980A-F8B8-439C-A200-D3D3B8BD0388}"/>
              </a:ext>
            </a:extLst>
          </p:cNvPr>
          <p:cNvSpPr txBox="1"/>
          <p:nvPr/>
        </p:nvSpPr>
        <p:spPr>
          <a:xfrm>
            <a:off x="8184232" y="1988840"/>
            <a:ext cx="3816424"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Making Every Contact Count programme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Winter messages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Open to all staff in LA, NHS and the CVS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Links to other initiatives </a:t>
            </a:r>
          </a:p>
        </p:txBody>
      </p:sp>
      <p:sp>
        <p:nvSpPr>
          <p:cNvPr id="10" name="TextBox 9">
            <a:extLst>
              <a:ext uri="{FF2B5EF4-FFF2-40B4-BE49-F238E27FC236}">
                <a16:creationId xmlns:a16="http://schemas.microsoft.com/office/drawing/2014/main" id="{80D1C176-7533-4920-9826-CF793A4D0D9D}"/>
              </a:ext>
            </a:extLst>
          </p:cNvPr>
          <p:cNvSpPr txBox="1"/>
          <p:nvPr/>
        </p:nvSpPr>
        <p:spPr>
          <a:xfrm>
            <a:off x="831822" y="1223174"/>
            <a:ext cx="7106491"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Eat                      Heat                    Beat</a:t>
            </a:r>
          </a:p>
        </p:txBody>
      </p:sp>
    </p:spTree>
    <p:extLst>
      <p:ext uri="{BB962C8B-B14F-4D97-AF65-F5344CB8AC3E}">
        <p14:creationId xmlns:p14="http://schemas.microsoft.com/office/powerpoint/2010/main" val="151536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A079-06E6-4CAA-85AD-01CE2A4CB231}"/>
              </a:ext>
            </a:extLst>
          </p:cNvPr>
          <p:cNvSpPr>
            <a:spLocks noGrp="1"/>
          </p:cNvSpPr>
          <p:nvPr>
            <p:ph type="title"/>
          </p:nvPr>
        </p:nvSpPr>
        <p:spPr>
          <a:xfrm>
            <a:off x="0" y="336107"/>
            <a:ext cx="11377264" cy="543595"/>
          </a:xfrm>
        </p:spPr>
        <p:txBody>
          <a:bodyPr>
            <a:normAutofit/>
          </a:bodyPr>
          <a:lstStyle/>
          <a:p>
            <a:r>
              <a:rPr lang="en-GB" sz="3000" dirty="0"/>
              <a:t>Implementation of NWL winter response with additional funding</a:t>
            </a:r>
          </a:p>
        </p:txBody>
      </p:sp>
      <p:graphicFrame>
        <p:nvGraphicFramePr>
          <p:cNvPr id="5" name="Table 5">
            <a:extLst>
              <a:ext uri="{FF2B5EF4-FFF2-40B4-BE49-F238E27FC236}">
                <a16:creationId xmlns:a16="http://schemas.microsoft.com/office/drawing/2014/main" id="{9C920D6F-14DA-4AA4-B302-F2EBD07B9252}"/>
              </a:ext>
            </a:extLst>
          </p:cNvPr>
          <p:cNvGraphicFramePr>
            <a:graphicFrameLocks noGrp="1"/>
          </p:cNvGraphicFramePr>
          <p:nvPr>
            <p:extLst>
              <p:ext uri="{D42A27DB-BD31-4B8C-83A1-F6EECF244321}">
                <p14:modId xmlns:p14="http://schemas.microsoft.com/office/powerpoint/2010/main" val="682956304"/>
              </p:ext>
            </p:extLst>
          </p:nvPr>
        </p:nvGraphicFramePr>
        <p:xfrm>
          <a:off x="119335" y="1162969"/>
          <a:ext cx="11953329" cy="4114800"/>
        </p:xfrm>
        <a:graphic>
          <a:graphicData uri="http://schemas.openxmlformats.org/drawingml/2006/table">
            <a:tbl>
              <a:tblPr firstRow="1" bandRow="1">
                <a:tableStyleId>{F5AB1C69-6EDB-4FF4-983F-18BD219EF322}</a:tableStyleId>
              </a:tblPr>
              <a:tblGrid>
                <a:gridCol w="1912664">
                  <a:extLst>
                    <a:ext uri="{9D8B030D-6E8A-4147-A177-3AD203B41FA5}">
                      <a16:colId xmlns:a16="http://schemas.microsoft.com/office/drawing/2014/main" val="3344546767"/>
                    </a:ext>
                  </a:extLst>
                </a:gridCol>
                <a:gridCol w="4699000">
                  <a:extLst>
                    <a:ext uri="{9D8B030D-6E8A-4147-A177-3AD203B41FA5}">
                      <a16:colId xmlns:a16="http://schemas.microsoft.com/office/drawing/2014/main" val="3126341926"/>
                    </a:ext>
                  </a:extLst>
                </a:gridCol>
                <a:gridCol w="5341665">
                  <a:extLst>
                    <a:ext uri="{9D8B030D-6E8A-4147-A177-3AD203B41FA5}">
                      <a16:colId xmlns:a16="http://schemas.microsoft.com/office/drawing/2014/main" val="3038659804"/>
                    </a:ext>
                  </a:extLst>
                </a:gridCol>
              </a:tblGrid>
              <a:tr h="190188">
                <a:tc>
                  <a:txBody>
                    <a:bodyPr/>
                    <a:lstStyle/>
                    <a:p>
                      <a:r>
                        <a:rPr lang="en-GB" sz="1400" b="1" dirty="0">
                          <a:latin typeface="Arial" panose="020B0604020202020204" pitchFamily="34" charset="0"/>
                          <a:cs typeface="Arial" panose="020B0604020202020204" pitchFamily="34" charset="0"/>
                        </a:rPr>
                        <a:t>Provider</a:t>
                      </a:r>
                    </a:p>
                  </a:txBody>
                  <a:tcPr/>
                </a:tc>
                <a:tc>
                  <a:txBody>
                    <a:bodyPr/>
                    <a:lstStyle/>
                    <a:p>
                      <a:r>
                        <a:rPr lang="en-GB" sz="1400" b="1" dirty="0">
                          <a:latin typeface="Arial" panose="020B0604020202020204" pitchFamily="34" charset="0"/>
                          <a:cs typeface="Arial" panose="020B0604020202020204" pitchFamily="34" charset="0"/>
                        </a:rPr>
                        <a:t>Allocation &amp; purpose</a:t>
                      </a:r>
                    </a:p>
                  </a:txBody>
                  <a:tcPr/>
                </a:tc>
                <a:tc>
                  <a:txBody>
                    <a:bodyPr/>
                    <a:lstStyle/>
                    <a:p>
                      <a:r>
                        <a:rPr lang="en-GB" sz="1400" b="1" dirty="0">
                          <a:latin typeface="Arial" panose="020B0604020202020204" pitchFamily="34" charset="0"/>
                          <a:cs typeface="Arial" panose="020B0604020202020204" pitchFamily="34" charset="0"/>
                        </a:rPr>
                        <a:t>Current position</a:t>
                      </a:r>
                    </a:p>
                  </a:txBody>
                  <a:tcPr/>
                </a:tc>
                <a:extLst>
                  <a:ext uri="{0D108BD9-81ED-4DB2-BD59-A6C34878D82A}">
                    <a16:rowId xmlns:a16="http://schemas.microsoft.com/office/drawing/2014/main" val="254342447"/>
                  </a:ext>
                </a:extLst>
              </a:tr>
              <a:tr h="475471">
                <a:tc>
                  <a:txBody>
                    <a:bodyPr/>
                    <a:lstStyle/>
                    <a:p>
                      <a:r>
                        <a:rPr lang="en-GB" sz="1400" b="0" dirty="0">
                          <a:latin typeface="Arial" panose="020B0604020202020204" pitchFamily="34" charset="0"/>
                          <a:cs typeface="Arial" panose="020B0604020202020204" pitchFamily="34" charset="0"/>
                        </a:rPr>
                        <a:t>London North West University Hospital Trust</a:t>
                      </a:r>
                    </a:p>
                  </a:txBody>
                  <a:tcPr>
                    <a:solidFill>
                      <a:schemeClr val="accent3">
                        <a:lumMod val="20000"/>
                        <a:lumOff val="80000"/>
                      </a:schemeClr>
                    </a:solidFill>
                  </a:tcPr>
                </a:tc>
                <a:tc>
                  <a:txBody>
                    <a:bodyPr/>
                    <a:lstStyle/>
                    <a:p>
                      <a:r>
                        <a:rPr lang="en-GB" sz="1400" b="0" dirty="0">
                          <a:latin typeface="Arial" panose="020B0604020202020204" pitchFamily="34" charset="0"/>
                          <a:cs typeface="Arial" panose="020B0604020202020204" pitchFamily="34" charset="0"/>
                        </a:rPr>
                        <a:t>£2,195,000: Physical Beds </a:t>
                      </a:r>
                    </a:p>
                  </a:txBody>
                  <a:tcPr>
                    <a:solidFill>
                      <a:schemeClr val="accent3">
                        <a:lumMod val="20000"/>
                        <a:lumOff val="80000"/>
                      </a:schemeClr>
                    </a:solidFill>
                  </a:tcPr>
                </a:tc>
                <a:tc>
                  <a:txBody>
                    <a:bodyPr/>
                    <a:lstStyle/>
                    <a:p>
                      <a:pPr lvl="0"/>
                      <a:r>
                        <a:rPr lang="en-GB" sz="1400" dirty="0">
                          <a:latin typeface="Arial" panose="020B0604020202020204" pitchFamily="34" charset="0"/>
                          <a:cs typeface="Arial" panose="020B0604020202020204" pitchFamily="34" charset="0"/>
                        </a:rPr>
                        <a:t>Increased winter bed base to plan of 68 beds (24 at NWP)</a:t>
                      </a:r>
                    </a:p>
                    <a:p>
                      <a:endParaRPr lang="en-GB"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4581567"/>
                  </a:ext>
                </a:extLst>
              </a:tr>
              <a:tr h="332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London North West University Hospital Trust</a:t>
                      </a:r>
                    </a:p>
                  </a:txBody>
                  <a:tcPr>
                    <a:solidFill>
                      <a:schemeClr val="accent3">
                        <a:lumMod val="20000"/>
                        <a:lumOff val="80000"/>
                      </a:schemeClr>
                    </a:solidFill>
                  </a:tcPr>
                </a:tc>
                <a:tc>
                  <a:txBody>
                    <a:bodyPr/>
                    <a:lstStyle/>
                    <a:p>
                      <a:r>
                        <a:rPr lang="en-GB" sz="1400" b="0" dirty="0">
                          <a:latin typeface="Arial" panose="020B0604020202020204" pitchFamily="34" charset="0"/>
                          <a:cs typeface="Arial" panose="020B0604020202020204" pitchFamily="34" charset="0"/>
                        </a:rPr>
                        <a:t>£337,000: Discharge Flow initiatives</a:t>
                      </a:r>
                    </a:p>
                  </a:txBody>
                  <a:tcPr>
                    <a:solidFill>
                      <a:schemeClr val="accent3">
                        <a:lumMod val="20000"/>
                        <a:lumOff val="80000"/>
                      </a:schemeClr>
                    </a:solidFill>
                  </a:tcPr>
                </a:tc>
                <a:tc>
                  <a:txBody>
                    <a:bodyPr/>
                    <a:lstStyle/>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Expanded discharge lounge across sites to support winter flow</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Expanded flow model (additional patients on wards)</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Expanded LAS led </a:t>
                      </a:r>
                      <a:r>
                        <a:rPr lang="en-GB" sz="1400" dirty="0" err="1">
                          <a:latin typeface="Arial" panose="020B0604020202020204" pitchFamily="34" charset="0"/>
                          <a:cs typeface="Arial" panose="020B0604020202020204" pitchFamily="34" charset="0"/>
                        </a:rPr>
                        <a:t>cohorting</a:t>
                      </a:r>
                      <a:r>
                        <a:rPr lang="en-GB" sz="1400" dirty="0">
                          <a:latin typeface="Arial" panose="020B0604020202020204" pitchFamily="34" charset="0"/>
                          <a:cs typeface="Arial" panose="020B0604020202020204" pitchFamily="34" charset="0"/>
                        </a:rPr>
                        <a:t> in A&amp;E corridor</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Partnering with LAS for Hospital Ambulance Liaison Officer rota in A&amp;E</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Continue with daily review of the LAS flow model for redirections of ambulances during periods of high volumes of conveyances </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Partnering with Voluntary Sector for home settlement services </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Planning to expand SDEC to an overnight service in January</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Planning to expand the Single Point of Access for primary care and ambulance referrals in January</a:t>
                      </a:r>
                    </a:p>
                    <a:p>
                      <a:endParaRPr lang="en-GB"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414380360"/>
                  </a:ext>
                </a:extLst>
              </a:tr>
            </a:tbl>
          </a:graphicData>
        </a:graphic>
      </p:graphicFrame>
    </p:spTree>
    <p:extLst>
      <p:ext uri="{BB962C8B-B14F-4D97-AF65-F5344CB8AC3E}">
        <p14:creationId xmlns:p14="http://schemas.microsoft.com/office/powerpoint/2010/main" val="355046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A079-06E6-4CAA-85AD-01CE2A4CB231}"/>
              </a:ext>
            </a:extLst>
          </p:cNvPr>
          <p:cNvSpPr>
            <a:spLocks noGrp="1"/>
          </p:cNvSpPr>
          <p:nvPr>
            <p:ph type="title"/>
          </p:nvPr>
        </p:nvSpPr>
        <p:spPr>
          <a:xfrm>
            <a:off x="0" y="336107"/>
            <a:ext cx="11377264" cy="543595"/>
          </a:xfrm>
        </p:spPr>
        <p:txBody>
          <a:bodyPr>
            <a:normAutofit/>
          </a:bodyPr>
          <a:lstStyle/>
          <a:p>
            <a:r>
              <a:rPr lang="en-GB" sz="3000" dirty="0"/>
              <a:t>Implementation of NWL winter response with additional funding</a:t>
            </a:r>
          </a:p>
        </p:txBody>
      </p:sp>
      <p:graphicFrame>
        <p:nvGraphicFramePr>
          <p:cNvPr id="5" name="Table 5">
            <a:extLst>
              <a:ext uri="{FF2B5EF4-FFF2-40B4-BE49-F238E27FC236}">
                <a16:creationId xmlns:a16="http://schemas.microsoft.com/office/drawing/2014/main" id="{9C920D6F-14DA-4AA4-B302-F2EBD07B9252}"/>
              </a:ext>
            </a:extLst>
          </p:cNvPr>
          <p:cNvGraphicFramePr>
            <a:graphicFrameLocks noGrp="1"/>
          </p:cNvGraphicFramePr>
          <p:nvPr>
            <p:extLst>
              <p:ext uri="{D42A27DB-BD31-4B8C-83A1-F6EECF244321}">
                <p14:modId xmlns:p14="http://schemas.microsoft.com/office/powerpoint/2010/main" val="1570564078"/>
              </p:ext>
            </p:extLst>
          </p:nvPr>
        </p:nvGraphicFramePr>
        <p:xfrm>
          <a:off x="119335" y="1162969"/>
          <a:ext cx="11953329" cy="3444240"/>
        </p:xfrm>
        <a:graphic>
          <a:graphicData uri="http://schemas.openxmlformats.org/drawingml/2006/table">
            <a:tbl>
              <a:tblPr firstRow="1" bandRow="1">
                <a:tableStyleId>{F5AB1C69-6EDB-4FF4-983F-18BD219EF322}</a:tableStyleId>
              </a:tblPr>
              <a:tblGrid>
                <a:gridCol w="1912664">
                  <a:extLst>
                    <a:ext uri="{9D8B030D-6E8A-4147-A177-3AD203B41FA5}">
                      <a16:colId xmlns:a16="http://schemas.microsoft.com/office/drawing/2014/main" val="3344546767"/>
                    </a:ext>
                  </a:extLst>
                </a:gridCol>
                <a:gridCol w="4699000">
                  <a:extLst>
                    <a:ext uri="{9D8B030D-6E8A-4147-A177-3AD203B41FA5}">
                      <a16:colId xmlns:a16="http://schemas.microsoft.com/office/drawing/2014/main" val="3126341926"/>
                    </a:ext>
                  </a:extLst>
                </a:gridCol>
                <a:gridCol w="5341665">
                  <a:extLst>
                    <a:ext uri="{9D8B030D-6E8A-4147-A177-3AD203B41FA5}">
                      <a16:colId xmlns:a16="http://schemas.microsoft.com/office/drawing/2014/main" val="3038659804"/>
                    </a:ext>
                  </a:extLst>
                </a:gridCol>
              </a:tblGrid>
              <a:tr h="190188">
                <a:tc>
                  <a:txBody>
                    <a:bodyPr/>
                    <a:lstStyle/>
                    <a:p>
                      <a:r>
                        <a:rPr lang="en-GB" sz="1400" b="1" dirty="0">
                          <a:latin typeface="Arial" panose="020B0604020202020204" pitchFamily="34" charset="0"/>
                          <a:cs typeface="Arial" panose="020B0604020202020204" pitchFamily="34" charset="0"/>
                        </a:rPr>
                        <a:t>Provider</a:t>
                      </a:r>
                    </a:p>
                  </a:txBody>
                  <a:tcPr/>
                </a:tc>
                <a:tc>
                  <a:txBody>
                    <a:bodyPr/>
                    <a:lstStyle/>
                    <a:p>
                      <a:r>
                        <a:rPr lang="en-GB" sz="1400" b="1" dirty="0">
                          <a:latin typeface="Arial" panose="020B0604020202020204" pitchFamily="34" charset="0"/>
                          <a:cs typeface="Arial" panose="020B0604020202020204" pitchFamily="34" charset="0"/>
                        </a:rPr>
                        <a:t>Allocation &amp; purpose</a:t>
                      </a:r>
                    </a:p>
                  </a:txBody>
                  <a:tcPr/>
                </a:tc>
                <a:tc>
                  <a:txBody>
                    <a:bodyPr/>
                    <a:lstStyle/>
                    <a:p>
                      <a:r>
                        <a:rPr lang="en-GB" sz="1400" b="1" dirty="0">
                          <a:latin typeface="Arial" panose="020B0604020202020204" pitchFamily="34" charset="0"/>
                          <a:cs typeface="Arial" panose="020B0604020202020204" pitchFamily="34" charset="0"/>
                        </a:rPr>
                        <a:t>Current position</a:t>
                      </a:r>
                    </a:p>
                  </a:txBody>
                  <a:tcPr/>
                </a:tc>
                <a:extLst>
                  <a:ext uri="{0D108BD9-81ED-4DB2-BD59-A6C34878D82A}">
                    <a16:rowId xmlns:a16="http://schemas.microsoft.com/office/drawing/2014/main" val="254342447"/>
                  </a:ext>
                </a:extLst>
              </a:tr>
              <a:tr h="332829">
                <a:tc rowSpan="2">
                  <a:txBody>
                    <a:bodyPr/>
                    <a:lstStyle/>
                    <a:p>
                      <a:r>
                        <a:rPr lang="en-GB" sz="1400" b="0" dirty="0">
                          <a:latin typeface="Arial" panose="020B0604020202020204" pitchFamily="34" charset="0"/>
                          <a:cs typeface="Arial" panose="020B0604020202020204" pitchFamily="34" charset="0"/>
                        </a:rPr>
                        <a:t>Primary Care</a:t>
                      </a: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£72,818: Additional GP appointments </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 service</a:t>
                      </a:r>
                      <a:r>
                        <a:rPr lang="en-GB" sz="1400" b="0" baseline="0" dirty="0">
                          <a:solidFill>
                            <a:schemeClr val="tx1"/>
                          </a:solidFill>
                          <a:latin typeface="Arial" panose="020B0604020202020204" pitchFamily="34" charset="0"/>
                          <a:cs typeface="Arial" panose="020B0604020202020204" pitchFamily="34" charset="0"/>
                        </a:rPr>
                        <a:t> commenced in October and is on track to deliver 3020 additional appointments by 31 March </a:t>
                      </a:r>
                      <a:endParaRPr lang="en-GB" sz="1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4226427691"/>
                  </a:ext>
                </a:extLst>
              </a:tr>
              <a:tr h="332829">
                <a:tc vMerge="1">
                  <a:txBody>
                    <a:bodyPr/>
                    <a:lstStyle/>
                    <a:p>
                      <a:endParaRPr lang="en-GB"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rPr>
                        <a:t>£159,523: Paediatric</a:t>
                      </a:r>
                      <a:r>
                        <a:rPr lang="en-GB" sz="1400" kern="1200" baseline="0" dirty="0">
                          <a:solidFill>
                            <a:schemeClr val="dk1"/>
                          </a:solidFill>
                          <a:latin typeface="Arial" panose="020B0604020202020204" pitchFamily="34" charset="0"/>
                          <a:ea typeface="+mn-ea"/>
                          <a:cs typeface="Arial" panose="020B0604020202020204" pitchFamily="34" charset="0"/>
                        </a:rPr>
                        <a:t> </a:t>
                      </a:r>
                      <a:r>
                        <a:rPr lang="en-GB" sz="1400" kern="1200" dirty="0">
                          <a:solidFill>
                            <a:schemeClr val="dk1"/>
                          </a:solidFill>
                          <a:latin typeface="Arial" panose="020B0604020202020204" pitchFamily="34" charset="0"/>
                          <a:ea typeface="+mn-ea"/>
                          <a:cs typeface="Arial" panose="020B0604020202020204" pitchFamily="34" charset="0"/>
                        </a:rPr>
                        <a:t>Hub</a:t>
                      </a:r>
                    </a:p>
                    <a:p>
                      <a:endParaRPr lang="en-GB" sz="1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 service commenced in December in response to the increased</a:t>
                      </a:r>
                      <a:r>
                        <a:rPr lang="en-GB" sz="1400" b="0" baseline="0" dirty="0">
                          <a:solidFill>
                            <a:schemeClr val="tx1"/>
                          </a:solidFill>
                          <a:latin typeface="Arial" panose="020B0604020202020204" pitchFamily="34" charset="0"/>
                          <a:cs typeface="Arial" panose="020B0604020202020204" pitchFamily="34" charset="0"/>
                        </a:rPr>
                        <a:t> demand and attendances driven by Strep A Virus and Flu in children</a:t>
                      </a:r>
                      <a:endParaRPr lang="en-GB" sz="1400" b="0" dirty="0">
                        <a:solidFill>
                          <a:schemeClr val="tx1"/>
                        </a:solidFill>
                        <a:latin typeface="Arial" panose="020B0604020202020204" pitchFamily="34" charset="0"/>
                        <a:cs typeface="Arial" panose="020B0604020202020204" pitchFamily="34" charset="0"/>
                      </a:endParaRPr>
                    </a:p>
                    <a:p>
                      <a:endParaRPr lang="en-GB" sz="1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782849121"/>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CLCH</a:t>
                      </a: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£100,000: Rapid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Increase to Rapid Response staffing to deliver an increase in patients supported from A&amp;E. To increase by 14 complex patients per month.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Commenced Dec 2022.  Utilising bank  staff to achieve. Not available every day resulting in gaps. Agency requests made.</a:t>
                      </a:r>
                    </a:p>
                  </a:txBody>
                  <a:tcPr>
                    <a:solidFill>
                      <a:schemeClr val="accent3">
                        <a:lumMod val="20000"/>
                        <a:lumOff val="80000"/>
                      </a:schemeClr>
                    </a:solidFill>
                  </a:tcPr>
                </a:tc>
                <a:extLst>
                  <a:ext uri="{0D108BD9-81ED-4DB2-BD59-A6C34878D82A}">
                    <a16:rowId xmlns:a16="http://schemas.microsoft.com/office/drawing/2014/main" val="3463912943"/>
                  </a:ext>
                </a:extLst>
              </a:tr>
              <a:tr h="19748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CLCH</a:t>
                      </a:r>
                    </a:p>
                    <a:p>
                      <a:endParaRPr lang="en-GB"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£90,000: P2 Rehabilitation Bed capacity up to 19.  To deliver phased increase of beds. To commence with opening 6 beds Feb 2023.</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Commence Feb 2023. Delivery plan in place. Staffing remains a risk to achieve 19 beds.</a:t>
                      </a:r>
                    </a:p>
                  </a:txBody>
                  <a:tcPr>
                    <a:solidFill>
                      <a:schemeClr val="accent3">
                        <a:lumMod val="20000"/>
                        <a:lumOff val="80000"/>
                      </a:schemeClr>
                    </a:solidFill>
                  </a:tcPr>
                </a:tc>
                <a:extLst>
                  <a:ext uri="{0D108BD9-81ED-4DB2-BD59-A6C34878D82A}">
                    <a16:rowId xmlns:a16="http://schemas.microsoft.com/office/drawing/2014/main" val="1952928125"/>
                  </a:ext>
                </a:extLst>
              </a:tr>
            </a:tbl>
          </a:graphicData>
        </a:graphic>
      </p:graphicFrame>
    </p:spTree>
    <p:extLst>
      <p:ext uri="{BB962C8B-B14F-4D97-AF65-F5344CB8AC3E}">
        <p14:creationId xmlns:p14="http://schemas.microsoft.com/office/powerpoint/2010/main" val="261010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E23E5-B6C3-43D8-B0CD-294C6201074C}"/>
              </a:ext>
            </a:extLst>
          </p:cNvPr>
          <p:cNvSpPr>
            <a:spLocks noGrp="1"/>
          </p:cNvSpPr>
          <p:nvPr>
            <p:ph type="title"/>
          </p:nvPr>
        </p:nvSpPr>
        <p:spPr>
          <a:xfrm>
            <a:off x="407368" y="275211"/>
            <a:ext cx="11377264" cy="543595"/>
          </a:xfrm>
        </p:spPr>
        <p:txBody>
          <a:bodyPr>
            <a:normAutofit/>
          </a:bodyPr>
          <a:lstStyle/>
          <a:p>
            <a:r>
              <a:rPr lang="en-GB" sz="3000" dirty="0"/>
              <a:t>Implementation of winter response with additional funding</a:t>
            </a:r>
          </a:p>
        </p:txBody>
      </p:sp>
      <p:graphicFrame>
        <p:nvGraphicFramePr>
          <p:cNvPr id="5" name="Table 4">
            <a:extLst>
              <a:ext uri="{FF2B5EF4-FFF2-40B4-BE49-F238E27FC236}">
                <a16:creationId xmlns:a16="http://schemas.microsoft.com/office/drawing/2014/main" id="{A70A0DC3-5E84-4B76-A6A2-9B699B72F17F}"/>
              </a:ext>
            </a:extLst>
          </p:cNvPr>
          <p:cNvGraphicFramePr>
            <a:graphicFrameLocks noGrp="1"/>
          </p:cNvGraphicFramePr>
          <p:nvPr>
            <p:extLst>
              <p:ext uri="{D42A27DB-BD31-4B8C-83A1-F6EECF244321}">
                <p14:modId xmlns:p14="http://schemas.microsoft.com/office/powerpoint/2010/main" val="3090634086"/>
              </p:ext>
            </p:extLst>
          </p:nvPr>
        </p:nvGraphicFramePr>
        <p:xfrm>
          <a:off x="174697" y="1189965"/>
          <a:ext cx="11371810" cy="4732837"/>
        </p:xfrm>
        <a:graphic>
          <a:graphicData uri="http://schemas.openxmlformats.org/drawingml/2006/table">
            <a:tbl>
              <a:tblPr/>
              <a:tblGrid>
                <a:gridCol w="2000254">
                  <a:extLst>
                    <a:ext uri="{9D8B030D-6E8A-4147-A177-3AD203B41FA5}">
                      <a16:colId xmlns:a16="http://schemas.microsoft.com/office/drawing/2014/main" val="2496079401"/>
                    </a:ext>
                  </a:extLst>
                </a:gridCol>
                <a:gridCol w="1537231">
                  <a:extLst>
                    <a:ext uri="{9D8B030D-6E8A-4147-A177-3AD203B41FA5}">
                      <a16:colId xmlns:a16="http://schemas.microsoft.com/office/drawing/2014/main" val="3573343966"/>
                    </a:ext>
                  </a:extLst>
                </a:gridCol>
                <a:gridCol w="1537231">
                  <a:extLst>
                    <a:ext uri="{9D8B030D-6E8A-4147-A177-3AD203B41FA5}">
                      <a16:colId xmlns:a16="http://schemas.microsoft.com/office/drawing/2014/main" val="2853227119"/>
                    </a:ext>
                  </a:extLst>
                </a:gridCol>
                <a:gridCol w="3360009">
                  <a:extLst>
                    <a:ext uri="{9D8B030D-6E8A-4147-A177-3AD203B41FA5}">
                      <a16:colId xmlns:a16="http://schemas.microsoft.com/office/drawing/2014/main" val="1721659318"/>
                    </a:ext>
                  </a:extLst>
                </a:gridCol>
                <a:gridCol w="2937085">
                  <a:extLst>
                    <a:ext uri="{9D8B030D-6E8A-4147-A177-3AD203B41FA5}">
                      <a16:colId xmlns:a16="http://schemas.microsoft.com/office/drawing/2014/main" val="1907792018"/>
                    </a:ext>
                  </a:extLst>
                </a:gridCol>
              </a:tblGrid>
              <a:tr h="3622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Scheme Name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Provider</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Financial Allocation (total for scheme</a:t>
                      </a: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Purpose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Progress to date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341061769"/>
                  </a:ext>
                </a:extLst>
              </a:tr>
              <a:tr h="668868">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Expanded Support to Discharged Patients / Weekend Support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Harrow Together</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1100" u="none" strike="noStrike" dirty="0">
                          <a:effectLst/>
                          <a:latin typeface="Arial" panose="020B0604020202020204" pitchFamily="34" charset="0"/>
                          <a:cs typeface="Arial" panose="020B0604020202020204" pitchFamily="34" charset="0"/>
                        </a:rPr>
                        <a:t>£138,100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Expansion of Harrow Together Discharge Support, including transport, home cleaning, support in paying bills etc - existing service at full capacity.</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Recruitment and training complete.</a:t>
                      </a:r>
                    </a:p>
                    <a:p>
                      <a:pPr algn="l" fontAlgn="t"/>
                      <a:endParaRPr lang="en-GB" sz="1100" b="0" i="0" u="none" strike="noStrike" dirty="0">
                        <a:solidFill>
                          <a:srgbClr val="000000"/>
                        </a:solidFill>
                        <a:effectLst/>
                        <a:latin typeface="Arial" panose="020B0604020202020204" pitchFamily="34" charset="0"/>
                        <a:cs typeface="Arial" panose="020B0604020202020204" pitchFamily="34" charset="0"/>
                      </a:endParaRPr>
                    </a:p>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Additional staff starting full shifts from 10/1/23. </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54245806"/>
                  </a:ext>
                </a:extLst>
              </a:tr>
              <a:tr h="573315">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Central London Community Healthcare Trust (CLCH)</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a:effectLst/>
                          <a:latin typeface="Arial" panose="020B0604020202020204" pitchFamily="34" charset="0"/>
                          <a:cs typeface="Arial" panose="020B0604020202020204" pitchFamily="34" charset="0"/>
                        </a:rPr>
                        <a:t>Home First: Expansion of D2A packages from 3 to 5 days</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There have</a:t>
                      </a:r>
                      <a:r>
                        <a:rPr lang="en-GB" sz="1100" b="0" i="0" u="none" strike="noStrike" baseline="0" dirty="0">
                          <a:solidFill>
                            <a:srgbClr val="000000"/>
                          </a:solidFill>
                          <a:effectLst/>
                          <a:latin typeface="Arial" panose="020B0604020202020204" pitchFamily="34" charset="0"/>
                          <a:cs typeface="Arial" panose="020B0604020202020204" pitchFamily="34" charset="0"/>
                        </a:rPr>
                        <a:t> been</a:t>
                      </a:r>
                      <a:r>
                        <a:rPr lang="en-GB" sz="1100" b="0" i="0" u="none" strike="noStrike" dirty="0">
                          <a:solidFill>
                            <a:srgbClr val="000000"/>
                          </a:solidFill>
                          <a:effectLst/>
                          <a:latin typeface="Arial" panose="020B0604020202020204" pitchFamily="34" charset="0"/>
                          <a:cs typeface="Arial" panose="020B0604020202020204" pitchFamily="34" charset="0"/>
                        </a:rPr>
                        <a:t> on average 5 additional D2A referrals for therapy since 03/01/23.</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417810515"/>
                  </a:ext>
                </a:extLst>
              </a:tr>
              <a:tr h="668868">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Central North West London NHS Trust (CNWL)</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Mental Health Reablement: additional packages of care to facilitate D2A provided by Hestia / Care Compassion. Target </a:t>
                      </a:r>
                      <a:r>
                        <a:rPr lang="en-GB" sz="1100" dirty="0">
                          <a:latin typeface="Arial" panose="020B0604020202020204" pitchFamily="34" charset="0"/>
                          <a:cs typeface="Arial" panose="020B0604020202020204" pitchFamily="34" charset="0"/>
                        </a:rPr>
                        <a:t>24 referrals per month Jan-March.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cs typeface="Arial" panose="020B0604020202020204" pitchFamily="34" charset="0"/>
                        </a:rPr>
                        <a:t>Service will commence in January. </a:t>
                      </a:r>
                      <a:r>
                        <a:rPr lang="en-GB" sz="1100" dirty="0">
                          <a:latin typeface="Arial" panose="020B0604020202020204" pitchFamily="34" charset="0"/>
                          <a:cs typeface="Arial" panose="020B0604020202020204" pitchFamily="34" charset="0"/>
                        </a:rPr>
                        <a:t>4 referrals accepted w/c 2/01/2023- 3 facilitated early discharge, 1 avoided admission.</a:t>
                      </a:r>
                    </a:p>
                    <a:p>
                      <a:pPr algn="l" fontAlgn="t"/>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179363"/>
                  </a:ext>
                </a:extLst>
              </a:tr>
              <a:tr h="362265">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London Borough of Harrow</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Social Care Post-discharge Support capacity</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The service has commenced without any issues at present.</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82120031"/>
                  </a:ext>
                </a:extLst>
              </a:tr>
              <a:tr h="5418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a:effectLst/>
                          <a:latin typeface="Arial" panose="020B0604020202020204" pitchFamily="34" charset="0"/>
                          <a:cs typeface="Arial" panose="020B0604020202020204" pitchFamily="34" charset="0"/>
                        </a:rPr>
                        <a:t>Increased Capacity for Adult Social Care Reviews</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t"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London Borough of Harrow</a:t>
                      </a:r>
                      <a:endParaRPr lang="en-GB" sz="11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1100" u="none" strike="noStrike" dirty="0">
                          <a:effectLst/>
                          <a:latin typeface="Arial" panose="020B0604020202020204" pitchFamily="34" charset="0"/>
                          <a:cs typeface="Arial" panose="020B0604020202020204" pitchFamily="34" charset="0"/>
                        </a:rPr>
                        <a:t>£78,900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Increase capacity of LA Community Review Process, in Promoting Independence Team / NPH AED, including, potentially, seven day working.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The service has commenced without any issues at present.</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24241740"/>
                  </a:ext>
                </a:extLst>
              </a:tr>
              <a:tr h="371329">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a:effectLst/>
                          <a:latin typeface="Arial" panose="020B0604020202020204" pitchFamily="34" charset="0"/>
                          <a:cs typeface="Arial" panose="020B0604020202020204" pitchFamily="34" charset="0"/>
                        </a:rPr>
                        <a:t>Falls: Strength and Balance Training / Prevention</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Harrow Together</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1100" u="none" strike="noStrike" dirty="0">
                          <a:effectLst/>
                          <a:latin typeface="Arial" panose="020B0604020202020204" pitchFamily="34" charset="0"/>
                          <a:cs typeface="Arial" panose="020B0604020202020204" pitchFamily="34" charset="0"/>
                        </a:rPr>
                        <a:t>£78,900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a:effectLst/>
                          <a:latin typeface="Arial" panose="020B0604020202020204" pitchFamily="34" charset="0"/>
                          <a:cs typeface="Arial" panose="020B0604020202020204" pitchFamily="34" charset="0"/>
                        </a:rPr>
                        <a:t>Strength and Balance Training and Falls Prevention</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chemeClr val="tx1"/>
                          </a:solidFill>
                          <a:effectLst/>
                          <a:latin typeface="Arial" panose="020B0604020202020204" pitchFamily="34" charset="0"/>
                          <a:cs typeface="Arial" panose="020B0604020202020204" pitchFamily="34" charset="0"/>
                        </a:rPr>
                        <a:t>First cohort of 25+ participants</a:t>
                      </a:r>
                      <a:r>
                        <a:rPr lang="en-GB" sz="1100" b="0" i="0" u="none" strike="noStrike" baseline="0" dirty="0">
                          <a:solidFill>
                            <a:schemeClr val="tx1"/>
                          </a:solidFill>
                          <a:effectLst/>
                          <a:latin typeface="Arial" panose="020B0604020202020204" pitchFamily="34" charset="0"/>
                          <a:cs typeface="Arial" panose="020B0604020202020204" pitchFamily="34" charset="0"/>
                        </a:rPr>
                        <a:t> recruited for </a:t>
                      </a:r>
                      <a:r>
                        <a:rPr lang="en-GB" sz="1100" b="0" i="0" u="none" strike="noStrike" dirty="0">
                          <a:solidFill>
                            <a:schemeClr val="tx1"/>
                          </a:solidFill>
                          <a:effectLst/>
                          <a:latin typeface="Arial" panose="020B0604020202020204" pitchFamily="34" charset="0"/>
                          <a:cs typeface="Arial" panose="020B0604020202020204" pitchFamily="34" charset="0"/>
                        </a:rPr>
                        <a:t>sessions starting 03/01/23. </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106173923"/>
                  </a:ext>
                </a:extLst>
              </a:tr>
              <a:tr h="297538">
                <a:tc vMerge="1">
                  <a:txBody>
                    <a:bodyPr/>
                    <a:lstStyle/>
                    <a:p>
                      <a:endParaRPr lang="en-GB"/>
                    </a:p>
                  </a:txBody>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ctr"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London Borough of Harrow</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29632269"/>
                  </a:ext>
                </a:extLst>
              </a:tr>
              <a:tr h="340105">
                <a:tc vMerge="1">
                  <a:txBody>
                    <a:bodyPr/>
                    <a:lstStyle/>
                    <a:p>
                      <a:endParaRPr lang="en-GB"/>
                    </a:p>
                  </a:txBody>
                  <a:tcPr/>
                </a:tc>
                <a:tc vMerge="1">
                  <a:txBody>
                    <a:bodyPr/>
                    <a:lstStyle/>
                    <a:p>
                      <a:pPr algn="ctr" fontAlgn="t"/>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Strength and Balance</a:t>
                      </a:r>
                      <a:r>
                        <a:rPr lang="en-GB" sz="1100" b="0" i="0" u="none" strike="noStrike" baseline="0" dirty="0">
                          <a:solidFill>
                            <a:srgbClr val="000000"/>
                          </a:solidFill>
                          <a:effectLst/>
                          <a:latin typeface="Arial" panose="020B0604020202020204" pitchFamily="34" charset="0"/>
                          <a:cs typeface="Arial" panose="020B0604020202020204" pitchFamily="34" charset="0"/>
                        </a:rPr>
                        <a:t> Training for people at risk of falls.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100" u="none" strike="noStrike" dirty="0">
                          <a:effectLst/>
                          <a:latin typeface="Arial" panose="020B0604020202020204" pitchFamily="34" charset="0"/>
                          <a:cs typeface="Arial" panose="020B0604020202020204" pitchFamily="34" charset="0"/>
                        </a:rPr>
                        <a:t> </a:t>
                      </a:r>
                      <a:r>
                        <a:rPr lang="en-GB" sz="1100" b="0" i="0" u="none" strike="noStrike" dirty="0">
                          <a:solidFill>
                            <a:srgbClr val="000000"/>
                          </a:solidFill>
                          <a:effectLst/>
                          <a:latin typeface="Arial" panose="020B0604020202020204" pitchFamily="34" charset="0"/>
                          <a:cs typeface="Arial" panose="020B0604020202020204" pitchFamily="34" charset="0"/>
                        </a:rPr>
                        <a:t>The service has commenced without any issues at present.</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37838929"/>
                  </a:ext>
                </a:extLst>
              </a:tr>
              <a:tr h="5418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GB" sz="1100" u="none" strike="noStrike" dirty="0">
                          <a:effectLst/>
                          <a:latin typeface="Arial" panose="020B0604020202020204" pitchFamily="34" charset="0"/>
                          <a:cs typeface="Arial" panose="020B0604020202020204" pitchFamily="34" charset="0"/>
                        </a:rPr>
                        <a:t>Additional 7 Day Social Work On Site Hospital Support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ctr"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London Borough of Harrow</a:t>
                      </a:r>
                      <a:endParaRPr lang="en-GB" sz="1100" b="1"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1100" u="none" strike="noStrike" dirty="0">
                          <a:effectLst/>
                          <a:latin typeface="Arial" panose="020B0604020202020204" pitchFamily="34" charset="0"/>
                          <a:cs typeface="Arial" panose="020B0604020202020204" pitchFamily="34" charset="0"/>
                        </a:rPr>
                        <a:t>£51.454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GB" sz="1100" u="none" strike="noStrike" dirty="0">
                          <a:effectLst/>
                          <a:latin typeface="Arial" panose="020B0604020202020204" pitchFamily="34" charset="0"/>
                          <a:cs typeface="Arial" panose="020B0604020202020204" pitchFamily="34" charset="0"/>
                        </a:rPr>
                        <a:t>Reduced P1 and P3 delays- faster weekend support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GB" sz="1100" u="none" strike="noStrike" dirty="0">
                          <a:effectLst/>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12893841"/>
                  </a:ext>
                </a:extLst>
              </a:tr>
            </a:tbl>
          </a:graphicData>
        </a:graphic>
      </p:graphicFrame>
    </p:spTree>
    <p:extLst>
      <p:ext uri="{BB962C8B-B14F-4D97-AF65-F5344CB8AC3E}">
        <p14:creationId xmlns:p14="http://schemas.microsoft.com/office/powerpoint/2010/main" val="254613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3583E-DE7A-4561-B32D-2DF391A57ADF}"/>
              </a:ext>
            </a:extLst>
          </p:cNvPr>
          <p:cNvSpPr>
            <a:spLocks noGrp="1"/>
          </p:cNvSpPr>
          <p:nvPr>
            <p:ph type="title"/>
          </p:nvPr>
        </p:nvSpPr>
        <p:spPr>
          <a:xfrm>
            <a:off x="407368" y="326582"/>
            <a:ext cx="11377264" cy="543595"/>
          </a:xfrm>
        </p:spPr>
        <p:txBody>
          <a:bodyPr>
            <a:normAutofit/>
          </a:bodyPr>
          <a:lstStyle/>
          <a:p>
            <a:r>
              <a:rPr lang="en-GB" sz="3000" dirty="0"/>
              <a:t>Implementation of winter response with additional funding</a:t>
            </a:r>
          </a:p>
        </p:txBody>
      </p:sp>
      <p:graphicFrame>
        <p:nvGraphicFramePr>
          <p:cNvPr id="5" name="Table 4">
            <a:extLst>
              <a:ext uri="{FF2B5EF4-FFF2-40B4-BE49-F238E27FC236}">
                <a16:creationId xmlns:a16="http://schemas.microsoft.com/office/drawing/2014/main" id="{4AFD31A8-01E6-4538-BD16-4599805D0602}"/>
              </a:ext>
            </a:extLst>
          </p:cNvPr>
          <p:cNvGraphicFramePr>
            <a:graphicFrameLocks noGrp="1"/>
          </p:cNvGraphicFramePr>
          <p:nvPr>
            <p:extLst>
              <p:ext uri="{D42A27DB-BD31-4B8C-83A1-F6EECF244321}">
                <p14:modId xmlns:p14="http://schemas.microsoft.com/office/powerpoint/2010/main" val="158779177"/>
              </p:ext>
            </p:extLst>
          </p:nvPr>
        </p:nvGraphicFramePr>
        <p:xfrm>
          <a:off x="20328" y="1196752"/>
          <a:ext cx="12171672" cy="2157092"/>
        </p:xfrm>
        <a:graphic>
          <a:graphicData uri="http://schemas.openxmlformats.org/drawingml/2006/table">
            <a:tbl>
              <a:tblPr>
                <a:tableStyleId>{5C22544A-7EE6-4342-B048-85BDC9FD1C3A}</a:tableStyleId>
              </a:tblPr>
              <a:tblGrid>
                <a:gridCol w="2140947">
                  <a:extLst>
                    <a:ext uri="{9D8B030D-6E8A-4147-A177-3AD203B41FA5}">
                      <a16:colId xmlns:a16="http://schemas.microsoft.com/office/drawing/2014/main" val="2496079401"/>
                    </a:ext>
                  </a:extLst>
                </a:gridCol>
                <a:gridCol w="1645355">
                  <a:extLst>
                    <a:ext uri="{9D8B030D-6E8A-4147-A177-3AD203B41FA5}">
                      <a16:colId xmlns:a16="http://schemas.microsoft.com/office/drawing/2014/main" val="3573343966"/>
                    </a:ext>
                  </a:extLst>
                </a:gridCol>
                <a:gridCol w="1645355">
                  <a:extLst>
                    <a:ext uri="{9D8B030D-6E8A-4147-A177-3AD203B41FA5}">
                      <a16:colId xmlns:a16="http://schemas.microsoft.com/office/drawing/2014/main" val="2853227119"/>
                    </a:ext>
                  </a:extLst>
                </a:gridCol>
                <a:gridCol w="3596343">
                  <a:extLst>
                    <a:ext uri="{9D8B030D-6E8A-4147-A177-3AD203B41FA5}">
                      <a16:colId xmlns:a16="http://schemas.microsoft.com/office/drawing/2014/main" val="1721659318"/>
                    </a:ext>
                  </a:extLst>
                </a:gridCol>
                <a:gridCol w="3143672">
                  <a:extLst>
                    <a:ext uri="{9D8B030D-6E8A-4147-A177-3AD203B41FA5}">
                      <a16:colId xmlns:a16="http://schemas.microsoft.com/office/drawing/2014/main" val="1907792018"/>
                    </a:ext>
                  </a:extLst>
                </a:gridCol>
              </a:tblGrid>
              <a:tr h="472136">
                <a:tc>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Scheme Name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Provider</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Financial Allocation (total for scheme</a:t>
                      </a: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Purpose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Progress to date</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1061769"/>
                  </a:ext>
                </a:extLst>
              </a:tr>
              <a:tr h="249613">
                <a:tc rowSpan="2">
                  <a:txBody>
                    <a:bodyPr/>
                    <a:lstStyle/>
                    <a:p>
                      <a:pPr algn="l" fontAlgn="t"/>
                      <a:r>
                        <a:rPr lang="en-GB" sz="1100" u="none" strike="noStrike" dirty="0">
                          <a:effectLst/>
                          <a:latin typeface="Arial" panose="020B0604020202020204" pitchFamily="34" charset="0"/>
                          <a:cs typeface="Arial" panose="020B0604020202020204" pitchFamily="34" charset="0"/>
                        </a:rPr>
                        <a:t>Harrow Winter Wellness programme</a:t>
                      </a:r>
                    </a:p>
                    <a:p>
                      <a:pPr algn="l" fontAlgn="t"/>
                      <a:r>
                        <a:rPr lang="en-GB" sz="1100" u="none" strike="noStrike" dirty="0">
                          <a:effectLst/>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London Borough of Harrow</a:t>
                      </a:r>
                      <a:endParaRPr lang="en-GB" sz="1100" b="1" i="0" u="none" strike="noStrike" dirty="0">
                        <a:solidFill>
                          <a:srgbClr val="000000"/>
                        </a:solidFill>
                        <a:effectLst/>
                        <a:latin typeface="Arial" panose="020B0604020202020204" pitchFamily="34" charset="0"/>
                        <a:cs typeface="Arial" panose="020B0604020202020204" pitchFamily="34" charset="0"/>
                      </a:endParaRPr>
                    </a:p>
                    <a:p>
                      <a:pPr algn="ctr" fontAlgn="t"/>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£282,000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u="none" strike="noStrike" dirty="0">
                          <a:effectLst/>
                          <a:latin typeface="Arial" panose="020B0604020202020204" pitchFamily="34" charset="0"/>
                          <a:cs typeface="Arial" panose="020B0604020202020204" pitchFamily="34" charset="0"/>
                        </a:rPr>
                        <a:t>Harrow winter wellness programme: health and wellbeing programmes through Harrow warm hubs </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l" fontAlgn="t"/>
                      <a:r>
                        <a:rPr lang="en-GB" sz="1100" b="0" i="0" u="none" strike="noStrike" dirty="0">
                          <a:solidFill>
                            <a:srgbClr val="000000"/>
                          </a:solidFill>
                          <a:effectLst/>
                          <a:latin typeface="Arial" panose="020B0604020202020204" pitchFamily="34" charset="0"/>
                          <a:cs typeface="Arial" panose="020B0604020202020204" pitchFamily="34" charset="0"/>
                        </a:rPr>
                        <a:t>Programme commenced end of December.  Health checks commencing w/c 9</a:t>
                      </a:r>
                      <a:r>
                        <a:rPr lang="en-GB" sz="1100" b="0" i="0" u="none" strike="noStrike" baseline="30000" dirty="0">
                          <a:solidFill>
                            <a:srgbClr val="000000"/>
                          </a:solidFill>
                          <a:effectLst/>
                          <a:latin typeface="Arial" panose="020B0604020202020204" pitchFamily="34" charset="0"/>
                          <a:cs typeface="Arial" panose="020B0604020202020204" pitchFamily="34" charset="0"/>
                        </a:rPr>
                        <a:t>th</a:t>
                      </a:r>
                      <a:r>
                        <a:rPr lang="en-GB" sz="1100" b="0" i="0" u="none" strike="noStrike" dirty="0">
                          <a:solidFill>
                            <a:srgbClr val="000000"/>
                          </a:solidFill>
                          <a:effectLst/>
                          <a:latin typeface="Arial" panose="020B0604020202020204" pitchFamily="34" charset="0"/>
                          <a:cs typeface="Arial" panose="020B0604020202020204" pitchFamily="34" charset="0"/>
                        </a:rPr>
                        <a:t> January</a:t>
                      </a:r>
                    </a:p>
                    <a:p>
                      <a:pPr algn="l" fontAlgn="t"/>
                      <a:r>
                        <a:rPr lang="en-GB" sz="1100" u="none" strike="noStrike" dirty="0">
                          <a:effectLst/>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57800051"/>
                  </a:ext>
                </a:extLst>
              </a:tr>
              <a:tr h="249613">
                <a:tc vMerge="1">
                  <a:txBody>
                    <a:bodyPr/>
                    <a:lstStyle/>
                    <a:p>
                      <a:pPr algn="l" fontAlgn="t"/>
                      <a:r>
                        <a:rPr lang="en-GB" sz="1100" u="none" strike="noStrike" dirty="0">
                          <a:effectLst/>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Central London Community Healthcare Trust (CLCH)</a:t>
                      </a:r>
                      <a:endParaRPr lang="en-GB" sz="1100" b="1" i="0" u="none" strike="noStrike" dirty="0">
                        <a:solidFill>
                          <a:srgbClr val="000000"/>
                        </a:solidFill>
                        <a:effectLst/>
                        <a:latin typeface="Arial" panose="020B0604020202020204" pitchFamily="34" charset="0"/>
                        <a:cs typeface="Arial" panose="020B0604020202020204" pitchFamily="34" charset="0"/>
                      </a:endParaRPr>
                    </a:p>
                    <a:p>
                      <a:pPr algn="ctr" fontAlgn="t"/>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GB" sz="1100" u="none" strike="noStrike" dirty="0">
                          <a:effectLst/>
                          <a:latin typeface="Arial" panose="020B0604020202020204" pitchFamily="34" charset="0"/>
                          <a:cs typeface="Arial" panose="020B0604020202020204" pitchFamily="34" charset="0"/>
                        </a:rPr>
                        <a:t> £8,000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u="none" strike="noStrike" dirty="0">
                          <a:effectLst/>
                          <a:latin typeface="Arial" panose="020B0604020202020204" pitchFamily="34" charset="0"/>
                          <a:cs typeface="Arial" panose="020B0604020202020204" pitchFamily="34" charset="0"/>
                        </a:rPr>
                        <a:t>Delivery of health checks in warm hubs</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l" fontAlgn="t"/>
                      <a:r>
                        <a:rPr lang="en-GB" sz="1100" u="none" strike="noStrike" dirty="0">
                          <a:effectLst/>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tc>
                <a:extLst>
                  <a:ext uri="{0D108BD9-81ED-4DB2-BD59-A6C34878D82A}">
                    <a16:rowId xmlns:a16="http://schemas.microsoft.com/office/drawing/2014/main" val="2914230497"/>
                  </a:ext>
                </a:extLst>
              </a:tr>
              <a:tr h="96875">
                <a:tc>
                  <a:txBody>
                    <a:bodyPr/>
                    <a:lstStyle/>
                    <a:p>
                      <a:pPr algn="l" fontAlgn="t"/>
                      <a:r>
                        <a:rPr lang="en-GB" sz="1100" u="none" strike="noStrike" dirty="0">
                          <a:effectLst/>
                          <a:latin typeface="Arial" panose="020B0604020202020204" pitchFamily="34" charset="0"/>
                          <a:cs typeface="Arial" panose="020B0604020202020204" pitchFamily="34" charset="0"/>
                        </a:rPr>
                        <a:t>Vaccine Hesitancy</a:t>
                      </a:r>
                    </a:p>
                    <a:p>
                      <a:pPr algn="l" fontAlgn="t"/>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GB" sz="1100" b="1" i="0" u="none" strike="noStrike" dirty="0">
                          <a:solidFill>
                            <a:srgbClr val="000000"/>
                          </a:solidFill>
                          <a:effectLst/>
                          <a:latin typeface="Arial" panose="020B0604020202020204" pitchFamily="34" charset="0"/>
                          <a:cs typeface="Arial" panose="020B0604020202020204" pitchFamily="34" charset="0"/>
                        </a:rPr>
                        <a:t>TBC</a:t>
                      </a: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r>
                        <a:rPr lang="en-GB" sz="1100" u="none" strike="noStrike" dirty="0">
                          <a:effectLst/>
                          <a:latin typeface="Arial" panose="020B0604020202020204" pitchFamily="34" charset="0"/>
                          <a:cs typeface="Arial" panose="020B0604020202020204" pitchFamily="34" charset="0"/>
                        </a:rPr>
                        <a:t>£30,000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ctr"/>
                      <a:r>
                        <a:rPr lang="en-GB" sz="1100" u="none" strike="noStrike" dirty="0">
                          <a:effectLst/>
                          <a:latin typeface="Arial" panose="020B0604020202020204" pitchFamily="34" charset="0"/>
                          <a:cs typeface="Arial" panose="020B0604020202020204" pitchFamily="34" charset="0"/>
                        </a:rPr>
                        <a:t>Address COVID and Flu vaccination hesitancy in unvaccinated cohorts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GB" sz="1100" u="none" strike="noStrike" dirty="0">
                          <a:effectLst/>
                          <a:latin typeface="Arial" panose="020B0604020202020204" pitchFamily="34" charset="0"/>
                          <a:cs typeface="Arial" panose="020B0604020202020204" pitchFamily="34" charset="0"/>
                        </a:rPr>
                        <a:t>Procurement in progress</a:t>
                      </a:r>
                    </a:p>
                    <a:p>
                      <a:pPr algn="l" fontAlgn="t"/>
                      <a:endParaRPr lang="en-GB" sz="11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52" marR="2852" marT="28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675448"/>
                  </a:ext>
                </a:extLst>
              </a:tr>
            </a:tbl>
          </a:graphicData>
        </a:graphic>
      </p:graphicFrame>
    </p:spTree>
    <p:extLst>
      <p:ext uri="{BB962C8B-B14F-4D97-AF65-F5344CB8AC3E}">
        <p14:creationId xmlns:p14="http://schemas.microsoft.com/office/powerpoint/2010/main" val="421460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AA50-4F0B-40F1-8A51-3CBA211CF168}"/>
              </a:ext>
            </a:extLst>
          </p:cNvPr>
          <p:cNvSpPr>
            <a:spLocks noGrp="1"/>
          </p:cNvSpPr>
          <p:nvPr>
            <p:ph type="title"/>
          </p:nvPr>
        </p:nvSpPr>
        <p:spPr>
          <a:xfrm>
            <a:off x="83127" y="15205"/>
            <a:ext cx="10515600" cy="1325563"/>
          </a:xfrm>
        </p:spPr>
        <p:txBody>
          <a:bodyPr>
            <a:normAutofit/>
          </a:bodyPr>
          <a:lstStyle/>
          <a:p>
            <a:r>
              <a:rPr lang="en-GB" sz="3000" b="1" dirty="0">
                <a:latin typeface="Arial" panose="020B0604020202020204" pitchFamily="34" charset="0"/>
                <a:cs typeface="Arial" panose="020B0604020202020204" pitchFamily="34" charset="0"/>
              </a:rPr>
              <a:t>The Harrow Borough Based Partnership</a:t>
            </a:r>
          </a:p>
        </p:txBody>
      </p:sp>
      <p:sp>
        <p:nvSpPr>
          <p:cNvPr id="4" name="Rectangle 3">
            <a:extLst>
              <a:ext uri="{FF2B5EF4-FFF2-40B4-BE49-F238E27FC236}">
                <a16:creationId xmlns:a16="http://schemas.microsoft.com/office/drawing/2014/main" id="{A685341D-C249-40F0-A748-B30C44F18482}"/>
              </a:ext>
            </a:extLst>
          </p:cNvPr>
          <p:cNvSpPr/>
          <p:nvPr/>
        </p:nvSpPr>
        <p:spPr>
          <a:xfrm>
            <a:off x="4910445" y="1369343"/>
            <a:ext cx="2272147" cy="1282535"/>
          </a:xfrm>
          <a:prstGeom prst="rect">
            <a:avLst/>
          </a:prstGeom>
          <a:solidFill>
            <a:schemeClr val="bg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NHS North West London Integrated Care System</a:t>
            </a:r>
          </a:p>
        </p:txBody>
      </p:sp>
      <p:sp>
        <p:nvSpPr>
          <p:cNvPr id="5" name="Rectangle 4">
            <a:extLst>
              <a:ext uri="{FF2B5EF4-FFF2-40B4-BE49-F238E27FC236}">
                <a16:creationId xmlns:a16="http://schemas.microsoft.com/office/drawing/2014/main" id="{A237868D-6094-424E-B41B-C6EB86E5D9C6}"/>
              </a:ext>
            </a:extLst>
          </p:cNvPr>
          <p:cNvSpPr/>
          <p:nvPr/>
        </p:nvSpPr>
        <p:spPr>
          <a:xfrm>
            <a:off x="7316186" y="1369343"/>
            <a:ext cx="2272147" cy="1282535"/>
          </a:xfrm>
          <a:prstGeom prst="rect">
            <a:avLst/>
          </a:prstGeom>
          <a:solidFill>
            <a:schemeClr val="accent1"/>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Harrow Council</a:t>
            </a:r>
          </a:p>
        </p:txBody>
      </p:sp>
      <p:sp>
        <p:nvSpPr>
          <p:cNvPr id="6" name="Rectangle 5">
            <a:extLst>
              <a:ext uri="{FF2B5EF4-FFF2-40B4-BE49-F238E27FC236}">
                <a16:creationId xmlns:a16="http://schemas.microsoft.com/office/drawing/2014/main" id="{4650D626-5D4C-46F1-BF81-3040E51DA0BE}"/>
              </a:ext>
            </a:extLst>
          </p:cNvPr>
          <p:cNvSpPr/>
          <p:nvPr/>
        </p:nvSpPr>
        <p:spPr>
          <a:xfrm>
            <a:off x="9721927" y="1369343"/>
            <a:ext cx="2272147" cy="1282535"/>
          </a:xfrm>
          <a:prstGeom prst="rect">
            <a:avLst/>
          </a:prstGeom>
          <a:solidFill>
            <a:schemeClr val="accent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Harrow’s Primary Care Networks</a:t>
            </a:r>
          </a:p>
        </p:txBody>
      </p:sp>
      <p:sp>
        <p:nvSpPr>
          <p:cNvPr id="7" name="Rectangle 6">
            <a:extLst>
              <a:ext uri="{FF2B5EF4-FFF2-40B4-BE49-F238E27FC236}">
                <a16:creationId xmlns:a16="http://schemas.microsoft.com/office/drawing/2014/main" id="{664CC324-C5A9-4DDD-A95A-FA08C41977B1}"/>
              </a:ext>
            </a:extLst>
          </p:cNvPr>
          <p:cNvSpPr/>
          <p:nvPr/>
        </p:nvSpPr>
        <p:spPr>
          <a:xfrm>
            <a:off x="9721927" y="2938553"/>
            <a:ext cx="2272147" cy="1282535"/>
          </a:xfrm>
          <a:prstGeom prst="rect">
            <a:avLst/>
          </a:prstGeom>
          <a:solidFill>
            <a:schemeClr val="accent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NHS London North West University Healthcare </a:t>
            </a:r>
          </a:p>
        </p:txBody>
      </p:sp>
      <p:sp>
        <p:nvSpPr>
          <p:cNvPr id="8" name="Rectangle 7">
            <a:extLst>
              <a:ext uri="{FF2B5EF4-FFF2-40B4-BE49-F238E27FC236}">
                <a16:creationId xmlns:a16="http://schemas.microsoft.com/office/drawing/2014/main" id="{6D84FADB-18F6-40DA-8B80-E80E63F4C32E}"/>
              </a:ext>
            </a:extLst>
          </p:cNvPr>
          <p:cNvSpPr/>
          <p:nvPr/>
        </p:nvSpPr>
        <p:spPr>
          <a:xfrm>
            <a:off x="4910445" y="2938553"/>
            <a:ext cx="2272147" cy="1282535"/>
          </a:xfrm>
          <a:prstGeom prst="rect">
            <a:avLst/>
          </a:prstGeom>
          <a:solidFill>
            <a:schemeClr val="accent4"/>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NHS Central London Community Healthcare NHS Trust</a:t>
            </a:r>
          </a:p>
        </p:txBody>
      </p:sp>
      <p:sp>
        <p:nvSpPr>
          <p:cNvPr id="9" name="Rectangle 8">
            <a:extLst>
              <a:ext uri="{FF2B5EF4-FFF2-40B4-BE49-F238E27FC236}">
                <a16:creationId xmlns:a16="http://schemas.microsoft.com/office/drawing/2014/main" id="{31B47BDD-979B-45BD-AAD4-F416C9082CC1}"/>
              </a:ext>
            </a:extLst>
          </p:cNvPr>
          <p:cNvSpPr/>
          <p:nvPr/>
        </p:nvSpPr>
        <p:spPr>
          <a:xfrm>
            <a:off x="7316186" y="2938553"/>
            <a:ext cx="2272147" cy="1282535"/>
          </a:xfrm>
          <a:prstGeom prst="rect">
            <a:avLst/>
          </a:prstGeom>
          <a:solidFill>
            <a:schemeClr val="accent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NHS Central and North West London NHS Foundation Trust</a:t>
            </a:r>
          </a:p>
        </p:txBody>
      </p:sp>
      <p:sp>
        <p:nvSpPr>
          <p:cNvPr id="10" name="Rectangle 9">
            <a:extLst>
              <a:ext uri="{FF2B5EF4-FFF2-40B4-BE49-F238E27FC236}">
                <a16:creationId xmlns:a16="http://schemas.microsoft.com/office/drawing/2014/main" id="{7688BDD1-1897-4562-8BE9-AA7A6D579875}"/>
              </a:ext>
            </a:extLst>
          </p:cNvPr>
          <p:cNvSpPr/>
          <p:nvPr/>
        </p:nvSpPr>
        <p:spPr>
          <a:xfrm>
            <a:off x="9721927" y="4607627"/>
            <a:ext cx="2272147" cy="1282535"/>
          </a:xfrm>
          <a:prstGeom prst="rect">
            <a:avLst/>
          </a:prstGeom>
          <a:solidFill>
            <a:schemeClr val="accent4"/>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St Luke’s Hospice</a:t>
            </a:r>
          </a:p>
        </p:txBody>
      </p:sp>
      <p:sp>
        <p:nvSpPr>
          <p:cNvPr id="11" name="Rectangle 10">
            <a:extLst>
              <a:ext uri="{FF2B5EF4-FFF2-40B4-BE49-F238E27FC236}">
                <a16:creationId xmlns:a16="http://schemas.microsoft.com/office/drawing/2014/main" id="{2C304067-EE3E-4E2A-91A7-96A189D1DF50}"/>
              </a:ext>
            </a:extLst>
          </p:cNvPr>
          <p:cNvSpPr/>
          <p:nvPr/>
        </p:nvSpPr>
        <p:spPr>
          <a:xfrm>
            <a:off x="4910445" y="4581128"/>
            <a:ext cx="2272147" cy="1282535"/>
          </a:xfrm>
          <a:prstGeom prst="rect">
            <a:avLst/>
          </a:prstGeom>
          <a:solidFill>
            <a:schemeClr val="accent1"/>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Harrow Together</a:t>
            </a:r>
          </a:p>
        </p:txBody>
      </p:sp>
      <p:sp>
        <p:nvSpPr>
          <p:cNvPr id="12" name="Rectangle 11">
            <a:extLst>
              <a:ext uri="{FF2B5EF4-FFF2-40B4-BE49-F238E27FC236}">
                <a16:creationId xmlns:a16="http://schemas.microsoft.com/office/drawing/2014/main" id="{CFA33E09-A125-48BE-84F0-4C3E787AC619}"/>
              </a:ext>
            </a:extLst>
          </p:cNvPr>
          <p:cNvSpPr/>
          <p:nvPr/>
        </p:nvSpPr>
        <p:spPr>
          <a:xfrm>
            <a:off x="7316186" y="4595751"/>
            <a:ext cx="2272147" cy="1282535"/>
          </a:xfrm>
          <a:prstGeom prst="rect">
            <a:avLst/>
          </a:prstGeom>
          <a:solidFill>
            <a:schemeClr val="accent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FF"/>
                </a:solidFill>
                <a:latin typeface="Arial" panose="020B0604020202020204" pitchFamily="34" charset="0"/>
                <a:cs typeface="Arial" panose="020B0604020202020204" pitchFamily="34" charset="0"/>
              </a:rPr>
              <a:t>Harrow Health Community Interest Company</a:t>
            </a:r>
          </a:p>
        </p:txBody>
      </p:sp>
      <p:sp>
        <p:nvSpPr>
          <p:cNvPr id="13" name="TextBox 12">
            <a:extLst>
              <a:ext uri="{FF2B5EF4-FFF2-40B4-BE49-F238E27FC236}">
                <a16:creationId xmlns:a16="http://schemas.microsoft.com/office/drawing/2014/main" id="{E4151BC2-0420-4E76-88F6-3D7C6432C1A6}"/>
              </a:ext>
            </a:extLst>
          </p:cNvPr>
          <p:cNvSpPr txBox="1"/>
          <p:nvPr/>
        </p:nvSpPr>
        <p:spPr>
          <a:xfrm>
            <a:off x="83127" y="1409131"/>
            <a:ext cx="4693724" cy="45401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Harrow Borough Based Partnership brings </a:t>
            </a:r>
          </a:p>
          <a:p>
            <a:pPr marL="0" marR="0" lvl="0" indent="0" algn="ctr" defTabSz="914400" rtl="0" eaLnBrk="1" fontAlgn="auto" latinLnBrk="0" hangingPunct="1">
              <a:lnSpc>
                <a:spcPct val="114000"/>
              </a:lnSpc>
              <a:spcBef>
                <a:spcPts val="0"/>
              </a:spcBef>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together our NHS organisations, Harrow Council, </a:t>
            </a:r>
          </a:p>
          <a:p>
            <a:pPr marL="0" marR="0" lvl="0" indent="0" algn="ctr" defTabSz="914400" rtl="0" eaLnBrk="1" fontAlgn="auto" latinLnBrk="0" hangingPunct="1">
              <a:lnSpc>
                <a:spcPct val="114000"/>
              </a:lnSpc>
              <a:spcBef>
                <a:spcPts val="0"/>
              </a:spcBef>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our GPs, and local Voluntary &amp; Community Sector.  </a:t>
            </a:r>
          </a:p>
          <a:p>
            <a:pPr marL="0" marR="0" lvl="0" indent="0" algn="ctr" defTabSz="914400" rtl="0" eaLnBrk="1" fontAlgn="auto" latinLnBrk="0" hangingPunct="1">
              <a:lnSpc>
                <a:spcPct val="114000"/>
              </a:lnSpc>
              <a:spcBef>
                <a:spcPts val="0"/>
              </a:spcBef>
              <a:buClrTx/>
              <a:buSzTx/>
              <a:buFontTx/>
              <a:buNone/>
              <a:tabLst/>
              <a:defRPr/>
            </a:pPr>
            <a:endParaRPr kumimoji="0" lang="en-GB" sz="2000" b="1" i="0" u="none" strike="noStrike" kern="1200" cap="none" spc="0" normalizeH="0" baseline="0" noProof="0" dirty="0">
              <a:ln>
                <a:noFill/>
              </a:ln>
              <a:solidFill>
                <a:srgbClr val="853E9A"/>
              </a:solidFill>
              <a:effectLst/>
              <a:uLnTx/>
              <a:uFillTx/>
              <a:latin typeface="Arial"/>
            </a:endParaRPr>
          </a:p>
          <a:p>
            <a:pPr marL="0" marR="0" lvl="0" indent="0" algn="ctr" defTabSz="914400" rtl="0" eaLnBrk="1" fontAlgn="auto" latinLnBrk="0" hangingPunct="1">
              <a:lnSpc>
                <a:spcPct val="114000"/>
              </a:lnSpc>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We strive to support each </a:t>
            </a:r>
          </a:p>
          <a:p>
            <a:pPr marL="0" marR="0" lvl="0" indent="0" algn="ctr" defTabSz="914400" rtl="0" eaLnBrk="1" fontAlgn="auto" latinLnBrk="0" hangingPunct="1">
              <a:lnSpc>
                <a:spcPct val="114000"/>
              </a:lnSpc>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other </a:t>
            </a:r>
            <a:r>
              <a:rPr lang="en-GB" sz="2000" b="1" dirty="0">
                <a:solidFill>
                  <a:srgbClr val="853E9A"/>
                </a:solidFill>
                <a:latin typeface="Arial"/>
              </a:rPr>
              <a:t>and our communities </a:t>
            </a:r>
            <a:r>
              <a:rPr kumimoji="0" lang="en-GB" sz="2000" b="1" i="0" u="none" strike="noStrike" kern="1200" cap="none" spc="0" normalizeH="0" baseline="0" noProof="0" dirty="0">
                <a:ln>
                  <a:noFill/>
                </a:ln>
                <a:solidFill>
                  <a:srgbClr val="853E9A"/>
                </a:solidFill>
                <a:effectLst/>
                <a:uLnTx/>
                <a:uFillTx/>
                <a:latin typeface="Arial"/>
              </a:rPr>
              <a:t>as </a:t>
            </a:r>
          </a:p>
          <a:p>
            <a:pPr marL="0" marR="0" lvl="0" indent="0" algn="ctr" defTabSz="914400" rtl="0" eaLnBrk="1" fontAlgn="auto" latinLnBrk="0" hangingPunct="1">
              <a:lnSpc>
                <a:spcPct val="114000"/>
              </a:lnSpc>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equal partners focussing </a:t>
            </a:r>
            <a:r>
              <a:rPr lang="en-GB" sz="2000" b="1" dirty="0">
                <a:solidFill>
                  <a:srgbClr val="853E9A"/>
                </a:solidFill>
                <a:latin typeface="Arial"/>
              </a:rPr>
              <a:t>o</a:t>
            </a:r>
            <a:r>
              <a:rPr kumimoji="0" lang="en-GB" sz="2000" b="1" i="0" u="none" strike="noStrike" kern="1200" cap="none" spc="0" normalizeH="0" baseline="0" noProof="0" dirty="0">
                <a:ln>
                  <a:noFill/>
                </a:ln>
                <a:solidFill>
                  <a:srgbClr val="853E9A"/>
                </a:solidFill>
                <a:effectLst/>
                <a:uLnTx/>
                <a:uFillTx/>
                <a:latin typeface="Arial"/>
              </a:rPr>
              <a:t>n </a:t>
            </a:r>
          </a:p>
          <a:p>
            <a:pPr marL="0" marR="0" lvl="0" indent="0" algn="ctr" defTabSz="914400" rtl="0" eaLnBrk="1" fontAlgn="auto" latinLnBrk="0" hangingPunct="1">
              <a:lnSpc>
                <a:spcPct val="114000"/>
              </a:lnSpc>
              <a:buClrTx/>
              <a:buSzTx/>
              <a:buFontTx/>
              <a:buNone/>
              <a:tabLst/>
              <a:defRPr/>
            </a:pPr>
            <a:r>
              <a:rPr kumimoji="0" lang="en-GB" sz="2000" b="1" i="0" u="none" strike="noStrike" kern="1200" cap="none" spc="0" normalizeH="0" baseline="0" noProof="0" dirty="0">
                <a:ln>
                  <a:noFill/>
                </a:ln>
                <a:solidFill>
                  <a:srgbClr val="853E9A"/>
                </a:solidFill>
                <a:effectLst/>
                <a:uLnTx/>
                <a:uFillTx/>
                <a:latin typeface="Arial"/>
              </a:rPr>
              <a:t>better health and wellbeing for all.</a:t>
            </a:r>
            <a:endParaRPr kumimoji="0" lang="en-GB" sz="2000" b="0" i="0" u="none" strike="noStrike" kern="1200" cap="none" spc="0" normalizeH="0" baseline="0" noProof="0" dirty="0">
              <a:ln>
                <a:noFill/>
              </a:ln>
              <a:solidFill>
                <a:srgbClr val="853E9A"/>
              </a:solidFill>
              <a:effectLst/>
              <a:uLnTx/>
              <a:uFillTx/>
              <a:latin typeface="Arial"/>
            </a:endParaRPr>
          </a:p>
        </p:txBody>
      </p:sp>
    </p:spTree>
    <p:extLst>
      <p:ext uri="{BB962C8B-B14F-4D97-AF65-F5344CB8AC3E}">
        <p14:creationId xmlns:p14="http://schemas.microsoft.com/office/powerpoint/2010/main" val="352693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4E1F-4618-450A-B512-581632B9FB16}"/>
              </a:ext>
            </a:extLst>
          </p:cNvPr>
          <p:cNvSpPr>
            <a:spLocks noGrp="1"/>
          </p:cNvSpPr>
          <p:nvPr>
            <p:ph type="title"/>
          </p:nvPr>
        </p:nvSpPr>
        <p:spPr>
          <a:xfrm>
            <a:off x="0" y="0"/>
            <a:ext cx="10515600" cy="1325563"/>
          </a:xfrm>
        </p:spPr>
        <p:txBody>
          <a:bodyPr/>
          <a:lstStyle/>
          <a:p>
            <a:r>
              <a:rPr lang="en-GB" dirty="0"/>
              <a:t>Summary position: winter pressures</a:t>
            </a:r>
          </a:p>
        </p:txBody>
      </p:sp>
      <p:sp>
        <p:nvSpPr>
          <p:cNvPr id="4" name="Content Placeholder 4">
            <a:extLst>
              <a:ext uri="{FF2B5EF4-FFF2-40B4-BE49-F238E27FC236}">
                <a16:creationId xmlns:a16="http://schemas.microsoft.com/office/drawing/2014/main" id="{8D5C1B38-1B3F-48AF-BD91-D0B9D4F6AD3B}"/>
              </a:ext>
            </a:extLst>
          </p:cNvPr>
          <p:cNvSpPr>
            <a:spLocks noGrp="1"/>
          </p:cNvSpPr>
          <p:nvPr>
            <p:ph idx="1"/>
          </p:nvPr>
        </p:nvSpPr>
        <p:spPr>
          <a:xfrm>
            <a:off x="335360" y="1197033"/>
            <a:ext cx="11386643" cy="4623769"/>
          </a:xfrm>
        </p:spPr>
        <p:txBody>
          <a:bodyPr>
            <a:normAutofit lnSpcReduction="10000"/>
          </a:bodyPr>
          <a:lstStyle/>
          <a:p>
            <a:pPr marL="0" indent="0">
              <a:lnSpc>
                <a:spcPct val="100000"/>
              </a:lnSpc>
              <a:spcBef>
                <a:spcPts val="0"/>
              </a:spcBef>
              <a:buNone/>
              <a:defRPr/>
            </a:pPr>
            <a:r>
              <a:rPr lang="en-GB" sz="1400" b="1" dirty="0">
                <a:solidFill>
                  <a:prstClr val="black"/>
                </a:solidFill>
                <a:latin typeface="Calibri" panose="020F0502020204030204"/>
              </a:rPr>
              <a:t>Demand pressure during the winter of 22/23, in terms of both the number of people requiring health and social care provision and the complexity of their needs, is extremely high and is challenging the capacity of health and social care systems to provide appropriate care.</a:t>
            </a:r>
          </a:p>
          <a:p>
            <a:pPr marL="177800" indent="-177800" fontAlgn="t">
              <a:lnSpc>
                <a:spcPct val="100000"/>
              </a:lnSpc>
              <a:spcBef>
                <a:spcPts val="0"/>
              </a:spcBef>
            </a:pPr>
            <a:r>
              <a:rPr lang="en-GB" sz="1400" dirty="0">
                <a:solidFill>
                  <a:prstClr val="black"/>
                </a:solidFill>
                <a:latin typeface="Calibri" panose="020F0502020204030204"/>
              </a:rPr>
              <a:t>ONS data shows that between 2011 and 2021 Harrow’s population increased by 9.3%, compared to an average increase for London of 7.7%.</a:t>
            </a:r>
          </a:p>
          <a:p>
            <a:pPr marL="171450" lvl="0" indent="-171450">
              <a:lnSpc>
                <a:spcPct val="100000"/>
              </a:lnSpc>
              <a:spcBef>
                <a:spcPts val="0"/>
              </a:spcBef>
              <a:spcAft>
                <a:spcPts val="0"/>
              </a:spcAft>
              <a:defRPr/>
            </a:pPr>
            <a:r>
              <a:rPr lang="en-GB" sz="1400" dirty="0">
                <a:solidFill>
                  <a:prstClr val="black"/>
                </a:solidFill>
                <a:latin typeface="Calibri" panose="020F0502020204030204"/>
              </a:rPr>
              <a:t>This increase in population, which includes a rapidly growing number of older people, is contributing to pressure on all parts of the care system.</a:t>
            </a:r>
          </a:p>
          <a:p>
            <a:pPr marL="0" indent="0">
              <a:lnSpc>
                <a:spcPct val="100000"/>
              </a:lnSpc>
              <a:spcBef>
                <a:spcPts val="0"/>
              </a:spcBef>
              <a:buNone/>
              <a:defRPr/>
            </a:pPr>
            <a:endParaRPr lang="en-GB" sz="1400" b="1" dirty="0">
              <a:solidFill>
                <a:prstClr val="black"/>
              </a:solidFill>
              <a:latin typeface="Calibri" panose="020F0502020204030204"/>
            </a:endParaRPr>
          </a:p>
          <a:p>
            <a:pPr marL="0" lvl="0" indent="0">
              <a:lnSpc>
                <a:spcPct val="100000"/>
              </a:lnSpc>
              <a:spcBef>
                <a:spcPts val="0"/>
              </a:spcBef>
              <a:spcAft>
                <a:spcPts val="0"/>
              </a:spcAft>
              <a:buNone/>
              <a:defRPr/>
            </a:pPr>
            <a:r>
              <a:rPr lang="en-GB" sz="1400" b="1" dirty="0">
                <a:solidFill>
                  <a:prstClr val="black"/>
                </a:solidFill>
                <a:latin typeface="Calibri" panose="020F0502020204030204"/>
              </a:rPr>
              <a:t>Acute Care (Northwick Park Hospital)</a:t>
            </a:r>
            <a:endParaRPr lang="en-GB" sz="1400" b="1" dirty="0">
              <a:solidFill>
                <a:prstClr val="black"/>
              </a:solidFill>
            </a:endParaRPr>
          </a:p>
          <a:p>
            <a:pPr marL="177800" lvl="1" indent="-177800">
              <a:lnSpc>
                <a:spcPct val="100000"/>
              </a:lnSpc>
              <a:spcBef>
                <a:spcPts val="0"/>
              </a:spcBef>
            </a:pPr>
            <a:r>
              <a:rPr lang="en-GB" sz="1400" dirty="0">
                <a:solidFill>
                  <a:prstClr val="black"/>
                </a:solidFill>
                <a:latin typeface="Calibri" panose="020F0502020204030204"/>
              </a:rPr>
              <a:t>Continued high volumes of A&amp;E attendances either by ambulance or walk ins (see slide 4). Northwick Park Hospital (NPH) continues to receive the highest number of ambulances and blue light attendances across all of London which places pressure on handover (See slide 5)</a:t>
            </a:r>
          </a:p>
          <a:p>
            <a:pPr marL="177800" lvl="1" indent="-177800">
              <a:lnSpc>
                <a:spcPct val="100000"/>
              </a:lnSpc>
              <a:spcBef>
                <a:spcPts val="0"/>
              </a:spcBef>
            </a:pPr>
            <a:r>
              <a:rPr lang="en-GB" sz="1400" dirty="0">
                <a:solidFill>
                  <a:prstClr val="black"/>
                </a:solidFill>
                <a:latin typeface="Calibri" panose="020F0502020204030204"/>
              </a:rPr>
              <a:t>NPH routinely starts the day with more patients waiting for admission than there are available beds, illustrated by the increasing levels of escalation at the hospital (see slide 6)</a:t>
            </a:r>
          </a:p>
          <a:p>
            <a:pPr marL="177800" lvl="1" indent="-177800">
              <a:lnSpc>
                <a:spcPct val="100000"/>
              </a:lnSpc>
              <a:spcBef>
                <a:spcPts val="0"/>
              </a:spcBef>
            </a:pPr>
            <a:r>
              <a:rPr lang="en-GB" sz="1400" dirty="0">
                <a:solidFill>
                  <a:prstClr val="black"/>
                </a:solidFill>
                <a:latin typeface="Calibri" panose="020F0502020204030204"/>
              </a:rPr>
              <a:t>Continued pressure on adult mental health attendances and children with complex social issues remaining in A&amp;E for significant periods of time </a:t>
            </a:r>
          </a:p>
          <a:p>
            <a:pPr marL="177800" lvl="1" indent="-177800">
              <a:lnSpc>
                <a:spcPct val="100000"/>
              </a:lnSpc>
              <a:spcBef>
                <a:spcPts val="0"/>
              </a:spcBef>
            </a:pPr>
            <a:r>
              <a:rPr lang="en-GB" sz="1400" dirty="0">
                <a:solidFill>
                  <a:prstClr val="black"/>
                </a:solidFill>
                <a:latin typeface="Calibri" panose="020F0502020204030204"/>
              </a:rPr>
              <a:t>Recent impact of industrial action across system partners </a:t>
            </a:r>
          </a:p>
          <a:p>
            <a:pPr marL="0" indent="0" fontAlgn="t">
              <a:lnSpc>
                <a:spcPct val="100000"/>
              </a:lnSpc>
              <a:spcBef>
                <a:spcPts val="0"/>
              </a:spcBef>
              <a:buNone/>
            </a:pPr>
            <a:endParaRPr lang="en-GB" sz="1400" b="1" dirty="0">
              <a:solidFill>
                <a:prstClr val="black"/>
              </a:solidFill>
              <a:latin typeface="Calibri" panose="020F0502020204030204"/>
            </a:endParaRPr>
          </a:p>
          <a:p>
            <a:pPr marL="0" indent="0" fontAlgn="t">
              <a:lnSpc>
                <a:spcPct val="100000"/>
              </a:lnSpc>
              <a:spcBef>
                <a:spcPts val="0"/>
              </a:spcBef>
              <a:buNone/>
            </a:pPr>
            <a:r>
              <a:rPr lang="en-GB" sz="1400" b="1" dirty="0">
                <a:solidFill>
                  <a:prstClr val="black"/>
                </a:solidFill>
                <a:latin typeface="Calibri" panose="020F0502020204030204"/>
              </a:rPr>
              <a:t>Primary Care and Community Nursing in Harrow</a:t>
            </a:r>
          </a:p>
          <a:p>
            <a:pPr marL="177800" indent="-177800" fontAlgn="t">
              <a:lnSpc>
                <a:spcPct val="100000"/>
              </a:lnSpc>
              <a:spcBef>
                <a:spcPts val="0"/>
              </a:spcBef>
            </a:pPr>
            <a:r>
              <a:rPr lang="en-GB" sz="1400" dirty="0">
                <a:solidFill>
                  <a:prstClr val="black"/>
                </a:solidFill>
                <a:latin typeface="Calibri" panose="020F0502020204030204"/>
              </a:rPr>
              <a:t>The potential to meet increased demand through improvements in the productivity of primary care is limited by severe constraints on the expansion of the primary care estate.</a:t>
            </a:r>
          </a:p>
          <a:p>
            <a:pPr marL="171450" lvl="0" indent="-171450">
              <a:lnSpc>
                <a:spcPct val="100000"/>
              </a:lnSpc>
              <a:spcBef>
                <a:spcPts val="0"/>
              </a:spcBef>
              <a:spcAft>
                <a:spcPts val="0"/>
              </a:spcAft>
              <a:defRPr/>
            </a:pPr>
            <a:r>
              <a:rPr lang="en-GB" sz="1400" dirty="0">
                <a:solidFill>
                  <a:prstClr val="black"/>
                </a:solidFill>
                <a:latin typeface="Calibri" panose="020F0502020204030204"/>
              </a:rPr>
              <a:t>The primary and community care workforce also has substantial vacancies (see slide 9)</a:t>
            </a:r>
          </a:p>
          <a:p>
            <a:pPr marL="171450" lvl="0" indent="-171450">
              <a:lnSpc>
                <a:spcPct val="100000"/>
              </a:lnSpc>
              <a:spcBef>
                <a:spcPts val="0"/>
              </a:spcBef>
              <a:spcAft>
                <a:spcPts val="0"/>
              </a:spcAft>
              <a:defRPr/>
            </a:pPr>
            <a:endParaRPr lang="en-GB" sz="1400" dirty="0">
              <a:solidFill>
                <a:prstClr val="black"/>
              </a:solidFill>
              <a:latin typeface="Calibri" panose="020F0502020204030204"/>
            </a:endParaRPr>
          </a:p>
          <a:p>
            <a:pPr marL="0" lvl="0" indent="0">
              <a:lnSpc>
                <a:spcPct val="100000"/>
              </a:lnSpc>
              <a:spcBef>
                <a:spcPts val="0"/>
              </a:spcBef>
              <a:buNone/>
              <a:defRPr/>
            </a:pPr>
            <a:r>
              <a:rPr lang="en-GB" sz="1400" b="1" dirty="0">
                <a:solidFill>
                  <a:prstClr val="black"/>
                </a:solidFill>
                <a:latin typeface="+mn-lt"/>
              </a:rPr>
              <a:t>Social Care Pressures</a:t>
            </a:r>
          </a:p>
          <a:p>
            <a:pPr>
              <a:lnSpc>
                <a:spcPct val="100000"/>
              </a:lnSpc>
              <a:spcBef>
                <a:spcPts val="0"/>
              </a:spcBef>
            </a:pPr>
            <a:r>
              <a:rPr lang="en-GB" sz="1400" dirty="0">
                <a:latin typeface="+mn-lt"/>
              </a:rPr>
              <a:t>For every patient that no longer requires a long term care package in the community there are 2.8 new packages required.</a:t>
            </a:r>
          </a:p>
          <a:p>
            <a:pPr fontAlgn="b">
              <a:lnSpc>
                <a:spcPct val="110000"/>
              </a:lnSpc>
              <a:spcBef>
                <a:spcPts val="0"/>
              </a:spcBef>
            </a:pPr>
            <a:r>
              <a:rPr lang="en-GB" sz="1400" dirty="0">
                <a:latin typeface="+mn-lt"/>
              </a:rPr>
              <a:t>71% increase in the number of support requests for new people resolved on average each week (community route) since March 2020</a:t>
            </a:r>
          </a:p>
          <a:p>
            <a:pPr fontAlgn="b">
              <a:lnSpc>
                <a:spcPct val="110000"/>
              </a:lnSpc>
              <a:spcBef>
                <a:spcPts val="0"/>
              </a:spcBef>
            </a:pPr>
            <a:r>
              <a:rPr lang="en-GB" sz="1400" dirty="0">
                <a:latin typeface="+mn-lt"/>
              </a:rPr>
              <a:t>The number of ongoing support requests being handled for new clients from the community has increased by 66% since March 2020.</a:t>
            </a:r>
          </a:p>
          <a:p>
            <a:pPr fontAlgn="b">
              <a:lnSpc>
                <a:spcPct val="110000"/>
              </a:lnSpc>
              <a:spcBef>
                <a:spcPts val="0"/>
              </a:spcBef>
            </a:pPr>
            <a:r>
              <a:rPr lang="en-GB" sz="1400" dirty="0">
                <a:latin typeface="+mn-lt"/>
              </a:rPr>
              <a:t>The number of ongoing support requests being handled for new clients from the hospital has increased by 253% since March 2020.</a:t>
            </a:r>
          </a:p>
          <a:p>
            <a:pPr marL="0" indent="0">
              <a:lnSpc>
                <a:spcPct val="100000"/>
              </a:lnSpc>
              <a:spcBef>
                <a:spcPts val="0"/>
              </a:spcBef>
              <a:buNone/>
            </a:pPr>
            <a:endParaRPr lang="en-GB" sz="1400" dirty="0">
              <a:latin typeface="+mn-lt"/>
            </a:endParaRPr>
          </a:p>
        </p:txBody>
      </p:sp>
    </p:spTree>
    <p:extLst>
      <p:ext uri="{BB962C8B-B14F-4D97-AF65-F5344CB8AC3E}">
        <p14:creationId xmlns:p14="http://schemas.microsoft.com/office/powerpoint/2010/main" val="348416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E07D-89A3-4947-9C8D-09CC9BDFA498}"/>
              </a:ext>
            </a:extLst>
          </p:cNvPr>
          <p:cNvSpPr>
            <a:spLocks noGrp="1"/>
          </p:cNvSpPr>
          <p:nvPr>
            <p:ph type="title"/>
          </p:nvPr>
        </p:nvSpPr>
        <p:spPr>
          <a:xfrm>
            <a:off x="0" y="18255"/>
            <a:ext cx="10515600" cy="1325563"/>
          </a:xfrm>
        </p:spPr>
        <p:txBody>
          <a:bodyPr/>
          <a:lstStyle/>
          <a:p>
            <a:r>
              <a:rPr lang="en-GB" dirty="0"/>
              <a:t>ED attendances – Northwick Park</a:t>
            </a:r>
          </a:p>
        </p:txBody>
      </p:sp>
      <p:pic>
        <p:nvPicPr>
          <p:cNvPr id="4" name="Picture 3">
            <a:extLst>
              <a:ext uri="{FF2B5EF4-FFF2-40B4-BE49-F238E27FC236}">
                <a16:creationId xmlns:a16="http://schemas.microsoft.com/office/drawing/2014/main" id="{D0664576-AE59-41AA-A0D8-84FAF3AA7D7E}"/>
              </a:ext>
            </a:extLst>
          </p:cNvPr>
          <p:cNvPicPr>
            <a:picLocks noChangeAspect="1"/>
          </p:cNvPicPr>
          <p:nvPr/>
        </p:nvPicPr>
        <p:blipFill rotWithShape="1">
          <a:blip r:embed="rId2"/>
          <a:srcRect l="3932" t="18500" r="80121" b="54725"/>
          <a:stretch/>
        </p:blipFill>
        <p:spPr>
          <a:xfrm>
            <a:off x="190500" y="1343818"/>
            <a:ext cx="10858500" cy="4630178"/>
          </a:xfrm>
          <a:prstGeom prst="rect">
            <a:avLst/>
          </a:prstGeom>
          <a:ln>
            <a:solidFill>
              <a:schemeClr val="tx1"/>
            </a:solidFill>
          </a:ln>
        </p:spPr>
      </p:pic>
    </p:spTree>
    <p:extLst>
      <p:ext uri="{BB962C8B-B14F-4D97-AF65-F5344CB8AC3E}">
        <p14:creationId xmlns:p14="http://schemas.microsoft.com/office/powerpoint/2010/main" val="281555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266B-ADE4-4511-A207-2A10BCB46A41}"/>
              </a:ext>
            </a:extLst>
          </p:cNvPr>
          <p:cNvSpPr>
            <a:spLocks noGrp="1"/>
          </p:cNvSpPr>
          <p:nvPr>
            <p:ph type="title"/>
          </p:nvPr>
        </p:nvSpPr>
        <p:spPr>
          <a:xfrm>
            <a:off x="0" y="18255"/>
            <a:ext cx="12192000" cy="1325563"/>
          </a:xfrm>
        </p:spPr>
        <p:txBody>
          <a:bodyPr/>
          <a:lstStyle/>
          <a:p>
            <a:r>
              <a:rPr lang="en-GB" dirty="0"/>
              <a:t>Total weekly conveyances: North West London</a:t>
            </a:r>
          </a:p>
        </p:txBody>
      </p:sp>
      <p:pic>
        <p:nvPicPr>
          <p:cNvPr id="4" name="Picture 3">
            <a:extLst>
              <a:ext uri="{FF2B5EF4-FFF2-40B4-BE49-F238E27FC236}">
                <a16:creationId xmlns:a16="http://schemas.microsoft.com/office/drawing/2014/main" id="{CE3C2672-C5A8-41B6-BD02-5AD348ABDAD0}"/>
              </a:ext>
            </a:extLst>
          </p:cNvPr>
          <p:cNvPicPr>
            <a:picLocks noChangeAspect="1"/>
          </p:cNvPicPr>
          <p:nvPr/>
        </p:nvPicPr>
        <p:blipFill>
          <a:blip r:embed="rId2"/>
          <a:stretch>
            <a:fillRect/>
          </a:stretch>
        </p:blipFill>
        <p:spPr>
          <a:xfrm>
            <a:off x="592287" y="1343818"/>
            <a:ext cx="11007426" cy="4489275"/>
          </a:xfrm>
          <a:prstGeom prst="rect">
            <a:avLst/>
          </a:prstGeom>
          <a:ln>
            <a:solidFill>
              <a:schemeClr val="tx1"/>
            </a:solidFill>
          </a:ln>
        </p:spPr>
      </p:pic>
    </p:spTree>
    <p:extLst>
      <p:ext uri="{BB962C8B-B14F-4D97-AF65-F5344CB8AC3E}">
        <p14:creationId xmlns:p14="http://schemas.microsoft.com/office/powerpoint/2010/main" val="306394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6252975-E4D1-4F00-8626-2F8B607FE19B}"/>
              </a:ext>
            </a:extLst>
          </p:cNvPr>
          <p:cNvSpPr>
            <a:spLocks noGrp="1"/>
          </p:cNvSpPr>
          <p:nvPr>
            <p:ph type="title"/>
          </p:nvPr>
        </p:nvSpPr>
        <p:spPr>
          <a:xfrm>
            <a:off x="31640" y="355157"/>
            <a:ext cx="11377264" cy="543595"/>
          </a:xfrm>
        </p:spPr>
        <p:txBody>
          <a:bodyPr>
            <a:normAutofit fontScale="90000"/>
          </a:bodyPr>
          <a:lstStyle/>
          <a:p>
            <a:r>
              <a:rPr lang="en-GB" dirty="0"/>
              <a:t>Northwick Park Hospital Escalation Status</a:t>
            </a:r>
          </a:p>
        </p:txBody>
      </p:sp>
      <p:pic>
        <p:nvPicPr>
          <p:cNvPr id="3" name="Picture 2"/>
          <p:cNvPicPr>
            <a:picLocks noChangeAspect="1"/>
          </p:cNvPicPr>
          <p:nvPr/>
        </p:nvPicPr>
        <p:blipFill>
          <a:blip r:embed="rId2"/>
          <a:stretch>
            <a:fillRect/>
          </a:stretch>
        </p:blipFill>
        <p:spPr>
          <a:xfrm>
            <a:off x="101625" y="1678648"/>
            <a:ext cx="9944898" cy="3775686"/>
          </a:xfrm>
          <a:prstGeom prst="rect">
            <a:avLst/>
          </a:prstGeom>
        </p:spPr>
      </p:pic>
    </p:spTree>
    <p:extLst>
      <p:ext uri="{BB962C8B-B14F-4D97-AF65-F5344CB8AC3E}">
        <p14:creationId xmlns:p14="http://schemas.microsoft.com/office/powerpoint/2010/main" val="384537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55CCB5C-4CD8-436C-8ECD-348D3BCE3144}"/>
              </a:ext>
            </a:extLst>
          </p:cNvPr>
          <p:cNvSpPr>
            <a:spLocks noGrp="1"/>
          </p:cNvSpPr>
          <p:nvPr>
            <p:ph idx="1"/>
          </p:nvPr>
        </p:nvSpPr>
        <p:spPr>
          <a:xfrm>
            <a:off x="397989" y="1397238"/>
            <a:ext cx="11386643" cy="4480034"/>
          </a:xfrm>
        </p:spPr>
        <p:txBody>
          <a:bodyPr>
            <a:normAutofit/>
          </a:bodyPr>
          <a:lstStyle/>
          <a:p>
            <a:pPr marL="0" indent="0">
              <a:buNone/>
            </a:pPr>
            <a:r>
              <a:rPr lang="en-GB" sz="2000" b="1" dirty="0"/>
              <a:t>Improving the Discharge Pathway</a:t>
            </a:r>
            <a:endParaRPr lang="en-GB" sz="1800" dirty="0"/>
          </a:p>
          <a:p>
            <a:pPr marL="266700" lvl="1" indent="-266700"/>
            <a:r>
              <a:rPr lang="en-GB" sz="1800" dirty="0"/>
              <a:t>As we move into winter our length of stay has increased. We have seen an increase in admissions for Flu, Covid, RSV which require separate bedded pathways, placing pressure on bed flow</a:t>
            </a:r>
          </a:p>
          <a:p>
            <a:pPr marL="0" lvl="1" indent="0">
              <a:buNone/>
            </a:pPr>
            <a:endParaRPr lang="en-GB" sz="1800" dirty="0"/>
          </a:p>
          <a:p>
            <a:pPr marL="266700" lvl="1" indent="-266700"/>
            <a:r>
              <a:rPr lang="en-GB" sz="1800" dirty="0"/>
              <a:t>LNWHT remain positive under the regional average for inpatient length of stay indicators</a:t>
            </a:r>
          </a:p>
          <a:p>
            <a:pPr marL="0" lvl="1" indent="0">
              <a:buNone/>
            </a:pPr>
            <a:endParaRPr lang="en-GB" sz="1800" dirty="0"/>
          </a:p>
          <a:p>
            <a:pPr marL="266700" lvl="1" indent="-266700"/>
            <a:r>
              <a:rPr lang="en-GB" sz="1800" dirty="0"/>
              <a:t>To support flow we have in place:</a:t>
            </a:r>
          </a:p>
          <a:p>
            <a:pPr marL="449263" lvl="2" indent="-182563"/>
            <a:r>
              <a:rPr lang="en-GB" sz="1800" dirty="0"/>
              <a:t>Complex Discharge Team working with system partners including Harrow voluntary services</a:t>
            </a:r>
          </a:p>
          <a:p>
            <a:pPr marL="449263" lvl="2" indent="-182563"/>
            <a:r>
              <a:rPr lang="en-GB" sz="1800" dirty="0"/>
              <a:t>Expanded our Discharge lounge at Northwick Park to include a new areas for patients recovered from infectious diseases </a:t>
            </a:r>
          </a:p>
          <a:p>
            <a:pPr marL="449263" lvl="1" indent="-182563"/>
            <a:r>
              <a:rPr lang="en-GB" sz="1800" dirty="0"/>
              <a:t>Across the sector the key reason for delays with medically fit for discharge patients still in an acute bed over 21 days are pathway 3  patients where patients are awaiting availability of a bed in a residential / nursing home </a:t>
            </a:r>
          </a:p>
        </p:txBody>
      </p:sp>
      <p:sp>
        <p:nvSpPr>
          <p:cNvPr id="5" name="Title 3">
            <a:extLst>
              <a:ext uri="{FF2B5EF4-FFF2-40B4-BE49-F238E27FC236}">
                <a16:creationId xmlns:a16="http://schemas.microsoft.com/office/drawing/2014/main" id="{E1039266-E05D-4343-86CF-1833B4DEB286}"/>
              </a:ext>
            </a:extLst>
          </p:cNvPr>
          <p:cNvSpPr>
            <a:spLocks noGrp="1"/>
          </p:cNvSpPr>
          <p:nvPr>
            <p:ph type="title"/>
          </p:nvPr>
        </p:nvSpPr>
        <p:spPr>
          <a:xfrm>
            <a:off x="407368" y="326582"/>
            <a:ext cx="11377264" cy="543595"/>
          </a:xfrm>
        </p:spPr>
        <p:txBody>
          <a:bodyPr>
            <a:normAutofit fontScale="90000"/>
          </a:bodyPr>
          <a:lstStyle/>
          <a:p>
            <a:r>
              <a:rPr lang="en-GB" dirty="0"/>
              <a:t>Discharge pathway</a:t>
            </a:r>
          </a:p>
        </p:txBody>
      </p:sp>
    </p:spTree>
    <p:extLst>
      <p:ext uri="{BB962C8B-B14F-4D97-AF65-F5344CB8AC3E}">
        <p14:creationId xmlns:p14="http://schemas.microsoft.com/office/powerpoint/2010/main" val="176308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E2AFF47-19B7-4D65-8B75-D2CFE5351D12}"/>
              </a:ext>
            </a:extLst>
          </p:cNvPr>
          <p:cNvSpPr>
            <a:spLocks noGrp="1"/>
          </p:cNvSpPr>
          <p:nvPr>
            <p:ph type="title"/>
          </p:nvPr>
        </p:nvSpPr>
        <p:spPr>
          <a:xfrm>
            <a:off x="407368" y="326582"/>
            <a:ext cx="11377264" cy="543595"/>
          </a:xfrm>
        </p:spPr>
        <p:txBody>
          <a:bodyPr>
            <a:noAutofit/>
          </a:bodyPr>
          <a:lstStyle/>
          <a:p>
            <a:r>
              <a:rPr lang="en-GB" sz="3200" dirty="0"/>
              <a:t>Key metrics for Primary Care and Community Nursing Workforce Pressures</a:t>
            </a:r>
          </a:p>
        </p:txBody>
      </p:sp>
      <p:pic>
        <p:nvPicPr>
          <p:cNvPr id="3" name="Picture 2"/>
          <p:cNvPicPr>
            <a:picLocks noChangeAspect="1"/>
          </p:cNvPicPr>
          <p:nvPr/>
        </p:nvPicPr>
        <p:blipFill>
          <a:blip r:embed="rId2"/>
          <a:stretch>
            <a:fillRect/>
          </a:stretch>
        </p:blipFill>
        <p:spPr>
          <a:xfrm>
            <a:off x="7503727" y="1361605"/>
            <a:ext cx="4590686" cy="4499238"/>
          </a:xfrm>
          <a:prstGeom prst="rect">
            <a:avLst/>
          </a:prstGeom>
        </p:spPr>
      </p:pic>
      <p:pic>
        <p:nvPicPr>
          <p:cNvPr id="7" name="Picture 6"/>
          <p:cNvPicPr>
            <a:picLocks noChangeAspect="1"/>
          </p:cNvPicPr>
          <p:nvPr/>
        </p:nvPicPr>
        <p:blipFill>
          <a:blip r:embed="rId3"/>
          <a:stretch>
            <a:fillRect/>
          </a:stretch>
        </p:blipFill>
        <p:spPr>
          <a:xfrm>
            <a:off x="407368" y="1270021"/>
            <a:ext cx="7096359" cy="3785944"/>
          </a:xfrm>
          <a:prstGeom prst="rect">
            <a:avLst/>
          </a:prstGeom>
        </p:spPr>
      </p:pic>
    </p:spTree>
    <p:extLst>
      <p:ext uri="{BB962C8B-B14F-4D97-AF65-F5344CB8AC3E}">
        <p14:creationId xmlns:p14="http://schemas.microsoft.com/office/powerpoint/2010/main" val="33637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4457-52A8-4A96-91C9-AED38F0C7E89}"/>
              </a:ext>
            </a:extLst>
          </p:cNvPr>
          <p:cNvSpPr>
            <a:spLocks noGrp="1"/>
          </p:cNvSpPr>
          <p:nvPr>
            <p:ph type="ctrTitle"/>
          </p:nvPr>
        </p:nvSpPr>
        <p:spPr/>
        <p:txBody>
          <a:bodyPr anchor="ctr">
            <a:normAutofit/>
          </a:bodyPr>
          <a:lstStyle/>
          <a:p>
            <a:pPr algn="l"/>
            <a:r>
              <a:rPr lang="en-GB" sz="4000" dirty="0">
                <a:solidFill>
                  <a:schemeClr val="bg1"/>
                </a:solidFill>
              </a:rPr>
              <a:t>Health and Care system response</a:t>
            </a:r>
          </a:p>
        </p:txBody>
      </p:sp>
    </p:spTree>
    <p:extLst>
      <p:ext uri="{BB962C8B-B14F-4D97-AF65-F5344CB8AC3E}">
        <p14:creationId xmlns:p14="http://schemas.microsoft.com/office/powerpoint/2010/main" val="3939568418"/>
      </p:ext>
    </p:extLst>
  </p:cSld>
  <p:clrMapOvr>
    <a:masterClrMapping/>
  </p:clrMapOvr>
</p:sld>
</file>

<file path=ppt/theme/theme1.xml><?xml version="1.0" encoding="utf-8"?>
<a:theme xmlns:a="http://schemas.openxmlformats.org/drawingml/2006/main" name="Office Theme">
  <a:themeElements>
    <a:clrScheme name="BBP Branding">
      <a:dk1>
        <a:sysClr val="windowText" lastClr="000000"/>
      </a:dk1>
      <a:lt1>
        <a:sysClr val="window" lastClr="FFFFFF"/>
      </a:lt1>
      <a:dk2>
        <a:srgbClr val="1F47A8"/>
      </a:dk2>
      <a:lt2>
        <a:srgbClr val="7359E5"/>
      </a:lt2>
      <a:accent1>
        <a:srgbClr val="D64DFC"/>
      </a:accent1>
      <a:accent2>
        <a:srgbClr val="26E8C7"/>
      </a:accent2>
      <a:accent3>
        <a:srgbClr val="127AD1"/>
      </a:accent3>
      <a:accent4>
        <a:srgbClr val="1F47A8"/>
      </a:accent4>
      <a:accent5>
        <a:srgbClr val="D64DFC"/>
      </a:accent5>
      <a:accent6>
        <a:srgbClr val="FFFFFF"/>
      </a:accent6>
      <a:hlink>
        <a:srgbClr val="1F47A8"/>
      </a:hlink>
      <a:folHlink>
        <a:srgbClr val="7359E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TotalTime>
  <Words>1484</Words>
  <Application>Microsoft Office PowerPoint</Application>
  <PresentationFormat>Widescreen</PresentationFormat>
  <Paragraphs>165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Winter Pressures Update</vt:lpstr>
      <vt:lpstr>The Harrow Borough Based Partnership</vt:lpstr>
      <vt:lpstr>Summary position: winter pressures</vt:lpstr>
      <vt:lpstr>ED attendances – Northwick Park</vt:lpstr>
      <vt:lpstr>Total weekly conveyances: North West London</vt:lpstr>
      <vt:lpstr>Northwick Park Hospital Escalation Status</vt:lpstr>
      <vt:lpstr>Discharge pathway</vt:lpstr>
      <vt:lpstr>Key metrics for Primary Care and Community Nursing Workforce Pressures</vt:lpstr>
      <vt:lpstr>Health and Care system response</vt:lpstr>
      <vt:lpstr>PowerPoint Presentation</vt:lpstr>
      <vt:lpstr>NWL COVID uptake and Harrow Borough rates by cohorts (10.01.2023) </vt:lpstr>
      <vt:lpstr>Wellbeing in Winter</vt:lpstr>
      <vt:lpstr>Implementation of NWL winter response with additional funding</vt:lpstr>
      <vt:lpstr>Implementation of NWL winter response with additional funding</vt:lpstr>
      <vt:lpstr>Implementation of winter response with additional funding</vt:lpstr>
      <vt:lpstr>Implementation of winter response with additional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Henschen</dc:creator>
  <cp:lastModifiedBy>HENSCHEN, Lisa (CENTRAL LONDON COMMUNITY HEALTHCARE NHS TRUST)</cp:lastModifiedBy>
  <cp:revision>58</cp:revision>
  <dcterms:created xsi:type="dcterms:W3CDTF">2023-01-09T15:57:33Z</dcterms:created>
  <dcterms:modified xsi:type="dcterms:W3CDTF">2023-01-16T15:39:47Z</dcterms:modified>
</cp:coreProperties>
</file>